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</p:sldMasterIdLst>
  <p:notesMasterIdLst>
    <p:notesMasterId r:id="rId65"/>
  </p:notesMasterIdLst>
  <p:handoutMasterIdLst>
    <p:handoutMasterId r:id="rId66"/>
  </p:handoutMasterIdLst>
  <p:sldIdLst>
    <p:sldId id="257" r:id="rId4"/>
    <p:sldId id="299" r:id="rId5"/>
    <p:sldId id="300" r:id="rId6"/>
    <p:sldId id="301" r:id="rId7"/>
    <p:sldId id="302" r:id="rId8"/>
    <p:sldId id="287" r:id="rId9"/>
    <p:sldId id="288" r:id="rId10"/>
    <p:sldId id="258" r:id="rId11"/>
    <p:sldId id="284" r:id="rId12"/>
    <p:sldId id="259" r:id="rId13"/>
    <p:sldId id="285" r:id="rId14"/>
    <p:sldId id="266" r:id="rId15"/>
    <p:sldId id="267" r:id="rId16"/>
    <p:sldId id="268" r:id="rId17"/>
    <p:sldId id="265" r:id="rId18"/>
    <p:sldId id="289" r:id="rId19"/>
    <p:sldId id="269" r:id="rId20"/>
    <p:sldId id="260" r:id="rId21"/>
    <p:sldId id="261" r:id="rId22"/>
    <p:sldId id="262" r:id="rId23"/>
    <p:sldId id="286" r:id="rId24"/>
    <p:sldId id="263" r:id="rId25"/>
    <p:sldId id="290" r:id="rId26"/>
    <p:sldId id="264" r:id="rId27"/>
    <p:sldId id="291" r:id="rId28"/>
    <p:sldId id="270" r:id="rId29"/>
    <p:sldId id="292" r:id="rId30"/>
    <p:sldId id="271" r:id="rId31"/>
    <p:sldId id="293" r:id="rId32"/>
    <p:sldId id="272" r:id="rId33"/>
    <p:sldId id="294" r:id="rId34"/>
    <p:sldId id="273" r:id="rId35"/>
    <p:sldId id="295" r:id="rId36"/>
    <p:sldId id="305" r:id="rId37"/>
    <p:sldId id="307" r:id="rId38"/>
    <p:sldId id="308" r:id="rId39"/>
    <p:sldId id="309" r:id="rId40"/>
    <p:sldId id="315" r:id="rId41"/>
    <p:sldId id="320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274" r:id="rId50"/>
    <p:sldId id="296" r:id="rId51"/>
    <p:sldId id="275" r:id="rId52"/>
    <p:sldId id="297" r:id="rId53"/>
    <p:sldId id="298" r:id="rId54"/>
    <p:sldId id="276" r:id="rId55"/>
    <p:sldId id="277" r:id="rId56"/>
    <p:sldId id="278" r:id="rId57"/>
    <p:sldId id="279" r:id="rId58"/>
    <p:sldId id="303" r:id="rId59"/>
    <p:sldId id="304" r:id="rId60"/>
    <p:sldId id="280" r:id="rId61"/>
    <p:sldId id="282" r:id="rId62"/>
    <p:sldId id="281" r:id="rId63"/>
    <p:sldId id="283" r:id="rId6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5B13128-23CD-4A85-B61B-7330939DC8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4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0DE6-F0EB-4B7A-922C-5C5D99EB4915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40117-E471-48F2-AC7C-4A45B7E93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1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40117-E471-48F2-AC7C-4A45B7E93B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5000"/>
            <a:ext cx="9144000" cy="762000"/>
          </a:xfrm>
        </p:spPr>
        <p:txBody>
          <a:bodyPr/>
          <a:lstStyle>
            <a:lvl1pPr algn="ctr">
              <a:defRPr sz="4000">
                <a:cs typeface="Traditional Arabic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4320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4000">
                <a:cs typeface="Traditional Arabic" pitchFamily="2" charset="-78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Traditional Arabic" pitchFamily="2" charset="-78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cs typeface="Traditional Arabic" pitchFamily="2" charset="-78"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cs typeface="Traditional Arabic" pitchFamily="2" charset="-78"/>
              </a:defRPr>
            </a:lvl1pPr>
          </a:lstStyle>
          <a:p>
            <a:fld id="{CCAEAEDB-E3EC-4674-9988-A24F82B85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B05F5-990C-42A6-B663-E9F88A186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88925"/>
            <a:ext cx="1885950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88925"/>
            <a:ext cx="5505450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4757-9F49-4589-B610-AFBCFA28E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AEDB-E3EC-4674-9988-A24F82B85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7873-7AF6-464C-B4F9-51C698BF6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C85-4166-4BB0-AFE3-51A4C661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FA92-221A-46DB-A25A-8D8A2B4A8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5DD2-9055-4EEC-BFA5-DD1FDEDCF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CAD2-53F2-415D-8934-4F725AEC4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D81C-1F24-40ED-87F4-A75A2E7F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8959-E1A6-44C7-970E-40EE0398E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B7873-7AF6-464C-B4F9-51C698BF6F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38AE-9A11-4E76-8F84-8F6C8D979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5F5-990C-42A6-B663-E9F88A186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757-9F49-4589-B610-AFBCFA28E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AEDB-E3EC-4674-9988-A24F82B85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7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7873-7AF6-464C-B4F9-51C698BF6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74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CC85-4166-4BB0-AFE3-51A4C6614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844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FA92-221A-46DB-A25A-8D8A2B4A8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848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5DD2-9055-4EEC-BFA5-DD1FDEDCF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490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CAD2-53F2-415D-8934-4F725AEC4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34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D81C-1F24-40ED-87F4-A75A2E7F8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644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ECC85-4166-4BB0-AFE3-51A4C6614E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8959-E1A6-44C7-970E-40EE0398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252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38AE-9A11-4E76-8F84-8F6C8D979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36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05F5-990C-42A6-B663-E9F88A18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853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757-9F49-4589-B610-AFBCFA28E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44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838200"/>
            <a:ext cx="3695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838200"/>
            <a:ext cx="3695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DFA92-221A-46DB-A25A-8D8A2B4A8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45DD2-9055-4EEC-BFA5-DD1FDEDCF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CAD2-53F2-415D-8934-4F725AEC4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D81C-1F24-40ED-87F4-A75A2E7F8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68959-E1A6-44C7-970E-40EE0398E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838AE-9A11-4E76-8F84-8F6C8D979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88925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838200"/>
            <a:ext cx="754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cs typeface="Traditional Arabic" pitchFamily="2" charset="-78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cs typeface="Traditional Arabic" pitchFamily="2" charset="-78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cs typeface="Traditional Arabic" pitchFamily="2" charset="-78"/>
              </a:defRPr>
            </a:lvl1pPr>
          </a:lstStyle>
          <a:p>
            <a:fld id="{5CE308FA-CC56-46A2-9F49-35A12B496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Traditional Arabic" pitchFamily="2" charset="-78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Traditional Arabic" pitchFamily="2" charset="-7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Traditional Arabic" pitchFamily="2" charset="-7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Traditional Arabic" pitchFamily="2" charset="-7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cs typeface="Traditional Arabic" pitchFamily="2" charset="-7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  <a:cs typeface="Traditional Arabic" pitchFamily="2" charset="-7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08FA-CC56-46A2-9F49-35A12B496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08FA-CC56-46A2-9F49-35A12B496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9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762000"/>
          </a:xfrm>
          <a:noFill/>
        </p:spPr>
        <p:txBody>
          <a:bodyPr/>
          <a:lstStyle/>
          <a:p>
            <a:pPr rtl="1"/>
            <a:r>
              <a:rPr lang="ar-SA" sz="8000" dirty="0"/>
              <a:t>إِلَى أَيِّ شَيْءٍ نَدْعُو النَّاسَ</a:t>
            </a:r>
            <a:r>
              <a:rPr lang="ar-SA" sz="8000" dirty="0" smtClean="0"/>
              <a:t>؟</a:t>
            </a:r>
            <a:endParaRPr lang="ar-SA" sz="8000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2.1.1.21.034</a:t>
            </a:r>
          </a:p>
          <a:p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/>
              <a:t>Apa</a:t>
            </a:r>
            <a:r>
              <a:rPr lang="en-US" dirty="0"/>
              <a:t> Kita </a:t>
            </a:r>
            <a:r>
              <a:rPr lang="en-US" dirty="0" err="1"/>
              <a:t>Menyeru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819400"/>
            <a:ext cx="7543800" cy="609600"/>
          </a:xfrm>
          <a:noFill/>
        </p:spPr>
        <p:txBody>
          <a:bodyPr/>
          <a:lstStyle/>
          <a:p>
            <a:pPr algn="r"/>
            <a:r>
              <a:rPr lang="ar-SA" sz="8000"/>
              <a:t>الغاية </a:t>
            </a:r>
            <a:r>
              <a:rPr lang="ar-SA" sz="8000" b="0">
                <a:solidFill>
                  <a:schemeClr val="tx1"/>
                </a:solidFill>
              </a:rPr>
              <a:t>الفاسدة</a:t>
            </a:r>
            <a:endParaRPr lang="en-US" sz="8000" b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98490" y="614363"/>
            <a:ext cx="26548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5400" dirty="0" smtClean="0">
                <a:cs typeface="Traditional Arabic" pitchFamily="2" charset="-78"/>
              </a:rPr>
              <a:t>الأَكْلُ وَالْمُتْعَةُ</a:t>
            </a:r>
            <a:endParaRPr lang="en-US" sz="5400" dirty="0">
              <a:cs typeface="Traditional Arabic" pitchFamily="2" charset="-78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38200" y="2810470"/>
            <a:ext cx="38170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5400" dirty="0">
                <a:cs typeface="Traditional Arabic" pitchFamily="2" charset="-78"/>
              </a:rPr>
              <a:t>الزِيْنَةُ وَالعَرَضُ الزَائِلُ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861860" y="4419600"/>
            <a:ext cx="27863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sz="5400" dirty="0">
                <a:cs typeface="Traditional Arabic" pitchFamily="2" charset="-78"/>
              </a:rPr>
              <a:t>إِيْقَادُ الفِتَنِ </a:t>
            </a:r>
            <a:endParaRPr lang="ar-SA" sz="5400" dirty="0" smtClean="0">
              <a:cs typeface="Traditional Arabic" pitchFamily="2" charset="-78"/>
            </a:endParaRPr>
          </a:p>
          <a:p>
            <a:pPr algn="r"/>
            <a:r>
              <a:rPr lang="ar-SA" sz="5400" dirty="0" smtClean="0">
                <a:cs typeface="Traditional Arabic" pitchFamily="2" charset="-78"/>
              </a:rPr>
              <a:t>وَإِحْيَاءُ </a:t>
            </a:r>
            <a:r>
              <a:rPr lang="ar-SA" sz="5400" dirty="0">
                <a:cs typeface="Traditional Arabic" pitchFamily="2" charset="-78"/>
              </a:rPr>
              <a:t>الشُرُوْرِ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648200" y="30480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flipH="1">
            <a:off x="4800600" y="609600"/>
            <a:ext cx="609600" cy="2514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flipH="1" flipV="1">
            <a:off x="4800600" y="3352800"/>
            <a:ext cx="609600" cy="2743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1" grpId="0"/>
      <p:bldP spid="9222" grpId="0"/>
      <p:bldP spid="9223" grpId="0" animBg="1"/>
      <p:bldP spid="9224" grpId="0" animBg="1"/>
      <p:bldP spid="92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Tujuan Yang Merusak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Al-Qur’an telah menjelaskan bahwa:</a:t>
            </a:r>
          </a:p>
          <a:p>
            <a:pPr lvl="1"/>
            <a:r>
              <a:rPr lang="en-US"/>
              <a:t>Sebagian manusia menjadikan </a:t>
            </a:r>
            <a:r>
              <a:rPr lang="en-US">
                <a:solidFill>
                  <a:schemeClr val="hlink"/>
                </a:solidFill>
              </a:rPr>
              <a:t>MAKAN dan KESENANGAN</a:t>
            </a:r>
            <a:r>
              <a:rPr lang="en-US"/>
              <a:t> yang lain sebagai tujuan hidupnya (47:12)</a:t>
            </a:r>
          </a:p>
          <a:p>
            <a:pPr lvl="1"/>
            <a:r>
              <a:rPr lang="en-US"/>
              <a:t>Sebagian manusia menjadikan </a:t>
            </a:r>
            <a:r>
              <a:rPr lang="en-US">
                <a:solidFill>
                  <a:schemeClr val="hlink"/>
                </a:solidFill>
              </a:rPr>
              <a:t>HIASAN dan HARTA BENDA</a:t>
            </a:r>
            <a:r>
              <a:rPr lang="en-US"/>
              <a:t> sebagai tujuan hidupnya (3:14)</a:t>
            </a:r>
          </a:p>
          <a:p>
            <a:pPr lvl="1"/>
            <a:r>
              <a:rPr lang="en-US"/>
              <a:t>Sebagian manusia menjadikan </a:t>
            </a:r>
            <a:r>
              <a:rPr lang="en-US">
                <a:solidFill>
                  <a:schemeClr val="hlink"/>
                </a:solidFill>
              </a:rPr>
              <a:t>PENYEBARAN FITNAH, KEJAHATAN dan KERUSAKAN</a:t>
            </a:r>
            <a:r>
              <a:rPr lang="en-US"/>
              <a:t> sebagai tujuan hidupnya (2:204-205)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ٍ</a:t>
            </a:r>
            <a:r>
              <a:rPr lang="en-US"/>
              <a:t>Surat Muhammad: 12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219200" y="914400"/>
          <a:ext cx="75438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Photo Editor Photo" r:id="rId3" imgW="6819048" imgH="4057143" progId="">
                  <p:embed/>
                </p:oleObj>
              </mc:Choice>
              <mc:Fallback>
                <p:oleObj name="Photo Editor Photo" r:id="rId3" imgW="6819048" imgH="405714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7543800" cy="51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Surat Ali Imron: 14</a:t>
            </a: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19200" y="919163"/>
          <a:ext cx="7543800" cy="517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Photo Editor Photo" r:id="rId3" imgW="6761905" imgH="5095238" progId="">
                  <p:embed/>
                </p:oleObj>
              </mc:Choice>
              <mc:Fallback>
                <p:oleObj name="Photo Editor Photo" r:id="rId3" imgW="6761905" imgH="509523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9163"/>
                        <a:ext cx="7543800" cy="5176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Surat Al-Baqarah: 204-205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19200" y="942975"/>
          <a:ext cx="7620000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Photo Editor Photo" r:id="rId3" imgW="6761905" imgH="5047619" progId="">
                  <p:embed/>
                </p:oleObj>
              </mc:Choice>
              <mc:Fallback>
                <p:oleObj name="Photo Editor Photo" r:id="rId3" imgW="6761905" imgH="504761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42975"/>
                        <a:ext cx="7620000" cy="522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819400"/>
            <a:ext cx="7543800" cy="609600"/>
          </a:xfrm>
          <a:noFill/>
        </p:spPr>
        <p:txBody>
          <a:bodyPr/>
          <a:lstStyle/>
          <a:p>
            <a:pPr algn="r"/>
            <a:r>
              <a:rPr lang="ar-SA" sz="8000">
                <a:cs typeface="Traditional Arabic" pitchFamily="2" charset="-78"/>
              </a:rPr>
              <a:t>الغاية </a:t>
            </a:r>
            <a:r>
              <a:rPr lang="ar-SA" sz="8000">
                <a:solidFill>
                  <a:schemeClr val="tx1"/>
                </a:solidFill>
                <a:cs typeface="Traditional Arabic" pitchFamily="2" charset="-78"/>
              </a:rPr>
              <a:t>الصحيحة</a:t>
            </a:r>
            <a:endParaRPr lang="en-US" sz="8000">
              <a:solidFill>
                <a:schemeClr val="tx1"/>
              </a:solidFill>
              <a:cs typeface="Traditional Arabic" pitchFamily="2" charset="-78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0785" y="914400"/>
            <a:ext cx="38940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5400" dirty="0">
                <a:cs typeface="Traditional Arabic" pitchFamily="2" charset="-78"/>
              </a:rPr>
              <a:t>هِدَايَةُ النَّاسِ إِلَى الحَقِّ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40023" y="2362200"/>
            <a:ext cx="298030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sz="5400" dirty="0">
                <a:cs typeface="Traditional Arabic" pitchFamily="2" charset="-78"/>
              </a:rPr>
              <a:t>إِرْشَادُ النَّاسِ </a:t>
            </a:r>
            <a:endParaRPr lang="ar-SA" sz="5400" dirty="0" smtClean="0">
              <a:cs typeface="Traditional Arabic" pitchFamily="2" charset="-78"/>
            </a:endParaRPr>
          </a:p>
          <a:p>
            <a:pPr algn="r"/>
            <a:r>
              <a:rPr lang="ar-SA" sz="5400" dirty="0" smtClean="0">
                <a:cs typeface="Traditional Arabic" pitchFamily="2" charset="-78"/>
              </a:rPr>
              <a:t>جَمِيْعًا </a:t>
            </a:r>
            <a:r>
              <a:rPr lang="ar-SA" sz="5400" dirty="0">
                <a:cs typeface="Traditional Arabic" pitchFamily="2" charset="-78"/>
              </a:rPr>
              <a:t>إِلَى الخَيْرِ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52499" y="4419600"/>
            <a:ext cx="308610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sz="5400" dirty="0">
                <a:cs typeface="Traditional Arabic" pitchFamily="2" charset="-78"/>
              </a:rPr>
              <a:t>إِنَارَةُ العَالَمِ كُلِّهِ </a:t>
            </a:r>
            <a:endParaRPr lang="ar-SA" sz="5400" dirty="0" smtClean="0">
              <a:cs typeface="Traditional Arabic" pitchFamily="2" charset="-78"/>
            </a:endParaRPr>
          </a:p>
          <a:p>
            <a:pPr algn="r"/>
            <a:r>
              <a:rPr lang="ar-SA" sz="5400" dirty="0" smtClean="0">
                <a:cs typeface="Traditional Arabic" pitchFamily="2" charset="-78"/>
              </a:rPr>
              <a:t>بِشَمْسِ </a:t>
            </a:r>
            <a:r>
              <a:rPr lang="ar-SA" sz="5400" dirty="0">
                <a:cs typeface="Traditional Arabic" pitchFamily="2" charset="-78"/>
              </a:rPr>
              <a:t>الإِسْلاَمِ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962400" y="30480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 flipH="1">
            <a:off x="4114800" y="609600"/>
            <a:ext cx="609600" cy="2514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flipH="1" flipV="1">
            <a:off x="4114800" y="3352800"/>
            <a:ext cx="609600" cy="2743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 animBg="1"/>
      <p:bldP spid="16391" grpId="0" animBg="1"/>
      <p:bldP spid="163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Menunjuki</a:t>
            </a:r>
            <a:r>
              <a:rPr lang="en-US" sz="3600" dirty="0" smtClean="0"/>
              <a:t> </a:t>
            </a:r>
            <a:r>
              <a:rPr lang="en-US" sz="3600" dirty="0" err="1" smtClean="0"/>
              <a:t>manusia</a:t>
            </a:r>
            <a:r>
              <a:rPr lang="en-US" sz="3600" dirty="0" smtClean="0"/>
              <a:t> </a:t>
            </a:r>
            <a:r>
              <a:rPr lang="en-US" sz="3600" dirty="0" err="1" smtClean="0"/>
              <a:t>ke</a:t>
            </a:r>
            <a:r>
              <a:rPr lang="en-US" sz="3600" dirty="0" smtClean="0"/>
              <a:t> </a:t>
            </a:r>
            <a:r>
              <a:rPr lang="en-US" sz="3600" dirty="0" err="1" smtClean="0"/>
              <a:t>jalan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benar</a:t>
            </a:r>
            <a:endParaRPr lang="en-US" sz="3600" dirty="0" smtClean="0"/>
          </a:p>
          <a:p>
            <a:r>
              <a:rPr lang="en-US" sz="3600" dirty="0" err="1" smtClean="0"/>
              <a:t>Membimbing</a:t>
            </a:r>
            <a:r>
              <a:rPr lang="en-US" sz="3600" dirty="0" smtClean="0"/>
              <a:t> </a:t>
            </a:r>
            <a:r>
              <a:rPr lang="en-US" sz="3600" dirty="0" err="1" smtClean="0"/>
              <a:t>manusia</a:t>
            </a:r>
            <a:r>
              <a:rPr lang="en-US" sz="3600" dirty="0" smtClean="0"/>
              <a:t> </a:t>
            </a:r>
            <a:r>
              <a:rPr lang="en-US" sz="3600" dirty="0" err="1" smtClean="0"/>
              <a:t>semuanya</a:t>
            </a:r>
            <a:r>
              <a:rPr lang="en-US" sz="3600" dirty="0" smtClean="0"/>
              <a:t> </a:t>
            </a:r>
            <a:r>
              <a:rPr lang="en-US" sz="3600" dirty="0" err="1" smtClean="0"/>
              <a:t>kepada</a:t>
            </a:r>
            <a:r>
              <a:rPr lang="en-US" sz="3600" dirty="0" smtClean="0"/>
              <a:t> </a:t>
            </a:r>
            <a:r>
              <a:rPr lang="en-US" sz="3600" dirty="0" err="1" smtClean="0"/>
              <a:t>kebajikan</a:t>
            </a:r>
            <a:endParaRPr lang="en-US" sz="3600" dirty="0" smtClean="0"/>
          </a:p>
          <a:p>
            <a:r>
              <a:rPr lang="en-US" sz="3600" dirty="0" err="1" smtClean="0"/>
              <a:t>Menerangi</a:t>
            </a:r>
            <a:r>
              <a:rPr lang="en-US" sz="3600" dirty="0" smtClean="0"/>
              <a:t> </a:t>
            </a:r>
            <a:r>
              <a:rPr lang="en-US" sz="3600" dirty="0" err="1" smtClean="0"/>
              <a:t>alam</a:t>
            </a:r>
            <a:r>
              <a:rPr lang="en-US" sz="3600" dirty="0" smtClean="0"/>
              <a:t> </a:t>
            </a:r>
            <a:r>
              <a:rPr lang="en-US" sz="3600" dirty="0" err="1" smtClean="0"/>
              <a:t>semuanya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matahari</a:t>
            </a:r>
            <a:r>
              <a:rPr lang="en-US" sz="3600" dirty="0" smtClean="0"/>
              <a:t> Islam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Surat Al-Hajj: 77-78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19200" y="862013"/>
          <a:ext cx="7620000" cy="569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Photo Editor Photo" r:id="rId3" imgW="5372850" imgH="5210902" progId="">
                  <p:embed/>
                </p:oleObj>
              </mc:Choice>
              <mc:Fallback>
                <p:oleObj name="Photo Editor Photo" r:id="rId3" imgW="5372850" imgH="521090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62013"/>
                        <a:ext cx="7620000" cy="569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715000" y="1981200"/>
            <a:ext cx="34290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0" y="3124200"/>
            <a:ext cx="3276600" cy="609600"/>
          </a:xfrm>
          <a:noFill/>
          <a:ln/>
        </p:spPr>
        <p:txBody>
          <a:bodyPr/>
          <a:lstStyle/>
          <a:p>
            <a:pPr algn="r"/>
            <a:r>
              <a:rPr lang="ar-SA" sz="7200"/>
              <a:t>الغاية</a:t>
            </a:r>
            <a:br>
              <a:rPr lang="ar-SA" sz="7200"/>
            </a:br>
            <a:r>
              <a:rPr lang="ar-SA" sz="7200"/>
              <a:t>الصحيحة</a:t>
            </a:r>
            <a:endParaRPr lang="en-US" sz="7200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0" y="1981200"/>
            <a:ext cx="4267200" cy="3124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81000" y="31242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8800" dirty="0">
                <a:cs typeface="Traditional Arabic" pitchFamily="2" charset="-78"/>
              </a:rPr>
              <a:t>الوِصَايَةِ النَبِيْلَةِ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343400" y="2971800"/>
            <a:ext cx="1371600" cy="1143000"/>
          </a:xfrm>
          <a:prstGeom prst="leftArrow">
            <a:avLst>
              <a:gd name="adj1" fmla="val 50000"/>
              <a:gd name="adj2" fmla="val 3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4" grpId="0"/>
      <p:bldP spid="10247" grpId="0" animBg="1"/>
      <p:bldP spid="10246" grpId="0"/>
      <p:bldP spid="102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4800600" y="2590800"/>
            <a:ext cx="42672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00600" y="31242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8800" b="1">
                <a:cs typeface="Traditional Arabic" pitchFamily="2" charset="-78"/>
              </a:rPr>
              <a:t>الوصاية</a:t>
            </a:r>
            <a:endParaRPr lang="en-US" sz="8800" b="1">
              <a:cs typeface="Traditional Arabic" pitchFamily="2" charset="-78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19090" y="992188"/>
            <a:ext cx="309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sz="7200" b="1" dirty="0" smtClean="0">
                <a:cs typeface="Traditional Arabic" pitchFamily="2" charset="-78"/>
              </a:rPr>
              <a:t>سِيَادَةُ الدُّنْيَا</a:t>
            </a:r>
            <a:endParaRPr lang="en-US" sz="7200" b="1" dirty="0">
              <a:cs typeface="Traditional Arabic" pitchFamily="2" charset="-78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803026" y="3765550"/>
            <a:ext cx="311174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sz="5400" dirty="0" smtClean="0">
                <a:cs typeface="Traditional Arabic" pitchFamily="2" charset="-78"/>
              </a:rPr>
              <a:t>إِرْشَادُ النَّاسِ إِلَى</a:t>
            </a:r>
            <a:endParaRPr lang="ar-SA" sz="5400" dirty="0">
              <a:cs typeface="Traditional Arabic" pitchFamily="2" charset="-78"/>
            </a:endParaRPr>
          </a:p>
          <a:p>
            <a:pPr algn="r"/>
            <a:r>
              <a:rPr lang="ar-SA" sz="5400" dirty="0" smtClean="0">
                <a:cs typeface="Traditional Arabic" pitchFamily="2" charset="-78"/>
              </a:rPr>
              <a:t>نُظُمِ الإِسْلاَمِ</a:t>
            </a:r>
            <a:endParaRPr lang="ar-SA" sz="5400" dirty="0">
              <a:cs typeface="Traditional Arabic" pitchFamily="2" charset="-78"/>
            </a:endParaRPr>
          </a:p>
          <a:p>
            <a:pPr algn="r"/>
            <a:r>
              <a:rPr lang="ar-SA" sz="5400" dirty="0" smtClean="0">
                <a:cs typeface="Traditional Arabic" pitchFamily="2" charset="-78"/>
              </a:rPr>
              <a:t>الصَّالِحَةِ وَتَعْلِيْمِهِ</a:t>
            </a:r>
            <a:endParaRPr lang="en-US" sz="5400" dirty="0">
              <a:cs typeface="Traditional Arabic" pitchFamily="2" charset="-78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flipH="1">
            <a:off x="4114800" y="1143000"/>
            <a:ext cx="609600" cy="1981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flipH="1" flipV="1">
            <a:off x="4114800" y="3352800"/>
            <a:ext cx="609600" cy="2286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/>
      <p:bldP spid="11270" grpId="0"/>
      <p:bldP spid="11271" grpId="0"/>
      <p:bldP spid="11272" grpId="0" animBg="1"/>
      <p:bldP spid="112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/>
              <a:t>إلى أي شيء ندعو الناس؟</a:t>
            </a:r>
            <a:endParaRPr lang="id-ID" dirty="0"/>
          </a:p>
        </p:txBody>
      </p:sp>
      <p:pic>
        <p:nvPicPr>
          <p:cNvPr id="2050" name="Picture 2" descr="6838BE8D"/>
          <p:cNvPicPr>
            <a:picLocks noChangeAspect="1" noChangeArrowheads="1"/>
          </p:cNvPicPr>
          <p:nvPr/>
        </p:nvPicPr>
        <p:blipFill>
          <a:blip r:embed="rId2" cstate="print"/>
          <a:srcRect l="16667" t="13188" r="26923" b="33593"/>
          <a:stretch>
            <a:fillRect/>
          </a:stretch>
        </p:blipFill>
        <p:spPr bwMode="auto">
          <a:xfrm>
            <a:off x="5029200" y="16764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9EE147F"/>
          <p:cNvPicPr/>
          <p:nvPr/>
        </p:nvPicPr>
        <p:blipFill>
          <a:blip r:embed="rId3" cstate="print"/>
          <a:srcRect l="8974" t="4669" r="26923" b="31324"/>
          <a:stretch>
            <a:fillRect/>
          </a:stretch>
        </p:blipFill>
        <p:spPr bwMode="auto">
          <a:xfrm>
            <a:off x="457200" y="1066800"/>
            <a:ext cx="3810000" cy="522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2787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5105400" y="2590800"/>
            <a:ext cx="3352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876800" y="31242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8800" b="1"/>
              <a:t>الوصاية</a:t>
            </a:r>
            <a:endParaRPr lang="en-US" sz="8800" b="1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81000" y="2590800"/>
            <a:ext cx="34290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52400" y="31242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8800" b="1" dirty="0"/>
              <a:t>التضحية</a:t>
            </a:r>
            <a:endParaRPr lang="en-US" sz="8800" b="1" dirty="0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810000" y="2895600"/>
            <a:ext cx="1371600" cy="1143000"/>
          </a:xfrm>
          <a:prstGeom prst="leftArrow">
            <a:avLst>
              <a:gd name="adj1" fmla="val 50000"/>
              <a:gd name="adj2" fmla="val 3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/>
      <p:bldP spid="12294" grpId="0" animBg="1"/>
      <p:bldP spid="12295" grpId="0"/>
      <p:bldP spid="122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Mandat Allah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“Allah menjelaskan bahwa dalam mencapai tujuan suci, kaum Muslimin rela menjual jiwa dan hartanya kepada Allah SWT. Keduanya telah menjadi </a:t>
            </a:r>
            <a:r>
              <a:rPr lang="en-US">
                <a:solidFill>
                  <a:schemeClr val="hlink"/>
                </a:solidFill>
              </a:rPr>
              <a:t>WAKAF DI JALAN ALLAH</a:t>
            </a:r>
            <a:r>
              <a:rPr lang="en-US"/>
              <a:t> demi mensukseskan da’wah dan menyampaikannya kepada segenap hati manusia”</a:t>
            </a:r>
          </a:p>
          <a:p>
            <a:pPr>
              <a:lnSpc>
                <a:spcPct val="90000"/>
              </a:lnSpc>
            </a:pPr>
            <a:r>
              <a:rPr lang="en-US"/>
              <a:t>Dengan tujuan yang benar inilah Allah kemudian memberi MANDAT kepada mereka untuk:</a:t>
            </a:r>
          </a:p>
          <a:p>
            <a:pPr lvl="1">
              <a:lnSpc>
                <a:spcPct val="90000"/>
              </a:lnSpc>
            </a:pPr>
            <a:r>
              <a:rPr lang="en-US"/>
              <a:t>Memimpin dunia</a:t>
            </a:r>
          </a:p>
          <a:p>
            <a:pPr lvl="1">
              <a:lnSpc>
                <a:spcPct val="90000"/>
              </a:lnSpc>
            </a:pPr>
            <a:r>
              <a:rPr lang="en-US"/>
              <a:t>Membimbing manusia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5638800" y="76200"/>
            <a:ext cx="34290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410200" y="6096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8800" b="1">
                <a:cs typeface="Traditional Arabic" pitchFamily="2" charset="-78"/>
              </a:rPr>
              <a:t>التضحية</a:t>
            </a:r>
            <a:endParaRPr lang="en-US" sz="8800" b="1">
              <a:cs typeface="Traditional Arabic" pitchFamily="2" charset="-78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286000" y="1600200"/>
            <a:ext cx="5638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514600" y="21336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ar-SA" sz="6600" b="1" dirty="0">
                <a:cs typeface="Traditional Arabic" pitchFamily="2" charset="-78"/>
              </a:rPr>
              <a:t>أَعْظَمُ مَصَادِرِ القُوَّةِ </a:t>
            </a: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2438400" y="33528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219200" y="38862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7200" b="1" dirty="0" smtClean="0">
                <a:cs typeface="Traditional Arabic" pitchFamily="2" charset="-78"/>
              </a:rPr>
              <a:t>النِّسْبَةُ إِلَى اللهِ</a:t>
            </a:r>
            <a:endParaRPr lang="en-US" sz="7200" b="1" dirty="0">
              <a:cs typeface="Traditional Arabic" pitchFamily="2" charset="-78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228600" y="5029200"/>
            <a:ext cx="51816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57200" y="55626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8800" b="1" dirty="0" smtClean="0">
                <a:solidFill>
                  <a:srgbClr val="FFFF00"/>
                </a:solidFill>
                <a:cs typeface="Traditional Arabic" pitchFamily="2" charset="-78"/>
              </a:rPr>
              <a:t>مُهِمَّةُ الْمُسْلِمِ</a:t>
            </a:r>
            <a:endParaRPr lang="en-US" sz="88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flipH="1" flipV="1">
            <a:off x="7696200" y="1524000"/>
            <a:ext cx="838200" cy="1143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 flipH="1" flipV="1">
            <a:off x="6705600" y="2819400"/>
            <a:ext cx="762000" cy="1676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flipH="1" flipV="1">
            <a:off x="5181600" y="4876800"/>
            <a:ext cx="838200" cy="1371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/>
      <p:bldP spid="13318" grpId="0" animBg="1"/>
      <p:bldP spid="13318" grpId="1" animBg="1"/>
      <p:bldP spid="13319" grpId="0"/>
      <p:bldP spid="13319" grpId="1"/>
      <p:bldP spid="13320" grpId="0" animBg="1"/>
      <p:bldP spid="13320" grpId="1" animBg="1"/>
      <p:bldP spid="13321" grpId="0"/>
      <p:bldP spid="13321" grpId="1"/>
      <p:bldP spid="13322" grpId="0" animBg="1"/>
      <p:bldP spid="13323" grpId="0"/>
      <p:bldP spid="13324" grpId="0" animBg="1"/>
      <p:bldP spid="13325" grpId="0" animBg="1"/>
      <p:bldP spid="133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PENGORBANAN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Kepemimpinan</a:t>
            </a:r>
            <a:r>
              <a:rPr lang="en-US" dirty="0" smtClean="0"/>
              <a:t> yang </a:t>
            </a:r>
            <a:r>
              <a:rPr lang="en-US" dirty="0" err="1" smtClean="0"/>
              <a:t>disandang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Islam </a:t>
            </a:r>
            <a:r>
              <a:rPr lang="en-US" dirty="0" err="1" smtClean="0"/>
              <a:t>memerlukan</a:t>
            </a:r>
            <a:r>
              <a:rPr lang="en-US" dirty="0" smtClean="0"/>
              <a:t> PENGORBANAN yang </a:t>
            </a:r>
            <a:r>
              <a:rPr lang="en-US" dirty="0" err="1" smtClean="0"/>
              <a:t>besar</a:t>
            </a:r>
            <a:endParaRPr lang="en-US" dirty="0" smtClean="0"/>
          </a:p>
          <a:p>
            <a:r>
              <a:rPr lang="en-US" dirty="0" err="1" smtClean="0"/>
              <a:t>Pengorbanan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bersandar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SUMBER KEKUATAN YANG PALING AGUNG</a:t>
            </a:r>
          </a:p>
          <a:p>
            <a:r>
              <a:rPr lang="en-US" dirty="0" err="1" smtClean="0"/>
              <a:t>Yakni</a:t>
            </a:r>
            <a:r>
              <a:rPr lang="en-US" dirty="0" smtClean="0"/>
              <a:t>, </a:t>
            </a:r>
            <a:r>
              <a:rPr lang="en-US" dirty="0" err="1" smtClean="0"/>
              <a:t>berafiliasi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Allah</a:t>
            </a:r>
          </a:p>
          <a:p>
            <a:pPr lvl="1"/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curahan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yang </a:t>
            </a:r>
            <a:r>
              <a:rPr lang="en-US" dirty="0" err="1" smtClean="0"/>
              <a:t>meluap</a:t>
            </a:r>
            <a:endParaRPr lang="en-US" dirty="0" smtClean="0"/>
          </a:p>
          <a:p>
            <a:pPr lvl="1"/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gentar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</a:t>
            </a:r>
            <a:r>
              <a:rPr lang="en-US" dirty="0" err="1" smtClean="0"/>
              <a:t>meski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menghalanginya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886200" y="2362200"/>
            <a:ext cx="51816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114800" y="28956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8800" b="1" dirty="0">
                <a:solidFill>
                  <a:srgbClr val="FFFF00"/>
                </a:solidFill>
                <a:cs typeface="Traditional Arabic" pitchFamily="2" charset="-78"/>
              </a:rPr>
              <a:t>مهمة المسلم</a:t>
            </a:r>
            <a:endParaRPr lang="en-US" sz="88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6200" y="12192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7200" b="1" dirty="0" smtClean="0">
                <a:cs typeface="Traditional Arabic" pitchFamily="2" charset="-78"/>
              </a:rPr>
              <a:t>اَلْمُهِمَّةُ الْفَرِيْدَةِ</a:t>
            </a:r>
            <a:endParaRPr lang="en-US" sz="7200" b="1" dirty="0">
              <a:cs typeface="Traditional Arabic" pitchFamily="2" charset="-78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28600" y="50292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5400" b="1" dirty="0" smtClean="0">
                <a:cs typeface="Traditional Arabic" pitchFamily="2" charset="-78"/>
              </a:rPr>
              <a:t>اَلْمُهِمَّةُ الإِجْتِمَاعِيَّةُ</a:t>
            </a:r>
            <a:endParaRPr lang="en-US" sz="5400" b="1" dirty="0">
              <a:cs typeface="Traditional Arabic" pitchFamily="2" charset="-78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flipH="1">
            <a:off x="4876800" y="1066800"/>
            <a:ext cx="609600" cy="1981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flipH="1" flipV="1">
            <a:off x="4876800" y="3733800"/>
            <a:ext cx="609600" cy="2286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1143000" y="2514600"/>
            <a:ext cx="26670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219200" y="30480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8800" b="1" dirty="0">
                <a:cs typeface="Traditional Arabic" pitchFamily="2" charset="-78"/>
              </a:rPr>
              <a:t>العقيدة</a:t>
            </a:r>
            <a:endParaRPr lang="en-US" sz="8800" b="1" dirty="0">
              <a:cs typeface="Traditional Arabic" pitchFamily="2" charset="-78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2209800" y="1981200"/>
            <a:ext cx="762000" cy="609600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2209800" y="4343400"/>
            <a:ext cx="762000" cy="5334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cs typeface="Traditional Arabic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  <p:bldP spid="14342" grpId="0"/>
      <p:bldP spid="14343" grpId="0"/>
      <p:bldP spid="14344" grpId="0" animBg="1"/>
      <p:bldP spid="14345" grpId="0" animBg="1"/>
      <p:bldP spid="14346" grpId="0" animBg="1"/>
      <p:bldP spid="14347" grpId="0"/>
      <p:bldP spid="14348" grpId="0" animBg="1"/>
      <p:bldP spid="143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MUSLIM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berafiliasi</a:t>
            </a:r>
            <a:r>
              <a:rPr lang="en-US" sz="3600" dirty="0" smtClean="0"/>
              <a:t> </a:t>
            </a:r>
            <a:r>
              <a:rPr lang="en-US" sz="3600" dirty="0" err="1" smtClean="0"/>
              <a:t>kepada</a:t>
            </a:r>
            <a:r>
              <a:rPr lang="en-US" sz="3600" dirty="0" smtClean="0"/>
              <a:t> Allah, </a:t>
            </a:r>
            <a:r>
              <a:rPr lang="en-US" sz="3600" dirty="0" err="1" smtClean="0"/>
              <a:t>seorang</a:t>
            </a:r>
            <a:r>
              <a:rPr lang="en-US" sz="3600" dirty="0" smtClean="0"/>
              <a:t> </a:t>
            </a:r>
            <a:r>
              <a:rPr lang="en-US" sz="3600" dirty="0" err="1" smtClean="0"/>
              <a:t>muslim</a:t>
            </a:r>
            <a:r>
              <a:rPr lang="en-US" sz="3600" dirty="0" smtClean="0"/>
              <a:t> </a:t>
            </a:r>
            <a:r>
              <a:rPr lang="en-US" sz="3600" dirty="0" err="1" smtClean="0"/>
              <a:t>melaksanakan</a:t>
            </a:r>
            <a:r>
              <a:rPr lang="en-US" sz="3600" dirty="0" smtClean="0"/>
              <a:t> </a:t>
            </a:r>
            <a:r>
              <a:rPr lang="en-US" sz="3600" dirty="0" err="1" smtClean="0"/>
              <a:t>tugasnya</a:t>
            </a:r>
            <a:endParaRPr lang="en-US" sz="3600" dirty="0" smtClean="0"/>
          </a:p>
          <a:p>
            <a:r>
              <a:rPr lang="en-US" sz="3600" dirty="0" err="1" smtClean="0"/>
              <a:t>Ada</a:t>
            </a:r>
            <a:r>
              <a:rPr lang="en-US" sz="3600" dirty="0" smtClean="0"/>
              <a:t> </a:t>
            </a:r>
            <a:r>
              <a:rPr lang="en-US" sz="3600" dirty="0" err="1" smtClean="0"/>
              <a:t>dua</a:t>
            </a:r>
            <a:r>
              <a:rPr lang="en-US" sz="3600" dirty="0" smtClean="0"/>
              <a:t> </a:t>
            </a:r>
            <a:r>
              <a:rPr lang="en-US" sz="3600" dirty="0" err="1" smtClean="0"/>
              <a:t>tugas</a:t>
            </a:r>
            <a:endParaRPr lang="en-US" sz="3600" dirty="0" smtClean="0"/>
          </a:p>
          <a:p>
            <a:pPr lvl="1"/>
            <a:r>
              <a:rPr lang="en-US" sz="3200" dirty="0" err="1" smtClean="0"/>
              <a:t>Tugas</a:t>
            </a:r>
            <a:r>
              <a:rPr lang="en-US" sz="3200" dirty="0" smtClean="0"/>
              <a:t> </a:t>
            </a:r>
            <a:r>
              <a:rPr lang="en-US" sz="3200" dirty="0" err="1" smtClean="0"/>
              <a:t>individu</a:t>
            </a:r>
            <a:endParaRPr lang="en-US" sz="3200" dirty="0" smtClean="0"/>
          </a:p>
          <a:p>
            <a:pPr lvl="1"/>
            <a:r>
              <a:rPr lang="en-US" sz="3200" dirty="0" err="1" smtClean="0"/>
              <a:t>Tugas</a:t>
            </a:r>
            <a:r>
              <a:rPr lang="en-US" sz="3200" dirty="0" smtClean="0"/>
              <a:t> </a:t>
            </a:r>
            <a:r>
              <a:rPr lang="en-US" sz="3200" dirty="0" err="1" smtClean="0"/>
              <a:t>sosial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172200" y="37338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7200" b="1">
                <a:cs typeface="Traditional Arabic" pitchFamily="2" charset="-78"/>
              </a:rPr>
              <a:t>المهمة الفريدة</a:t>
            </a:r>
            <a:endParaRPr lang="en-US" sz="7200" b="1">
              <a:cs typeface="Traditional Arabic" pitchFamily="2" charset="-78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810000" y="12954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5400" dirty="0" smtClean="0">
                <a:cs typeface="Traditional Arabic" pitchFamily="2" charset="-78"/>
              </a:rPr>
              <a:t>اَلرُّكُوْعُ وَالسُّجُوْدُ</a:t>
            </a:r>
            <a:endParaRPr lang="en-US" sz="5400" dirty="0">
              <a:cs typeface="Traditional Arabic" pitchFamily="2" charset="-78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57200" y="838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5400" dirty="0" smtClean="0">
                <a:cs typeface="Traditional Arabic" pitchFamily="2" charset="-78"/>
              </a:rPr>
              <a:t>لُبُّ الْعِبَادَةِ</a:t>
            </a:r>
            <a:endParaRPr lang="en-US" sz="5400" dirty="0">
              <a:cs typeface="Traditional Arabic" pitchFamily="2" charset="-78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16002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5400" dirty="0" smtClean="0">
                <a:cs typeface="Traditional Arabic" pitchFamily="2" charset="-78"/>
              </a:rPr>
              <a:t>عُمُوْدُ الإِسْلاَمِ</a:t>
            </a:r>
            <a:endParaRPr lang="en-US" sz="5400" dirty="0">
              <a:cs typeface="Traditional Arabic" pitchFamily="2" charset="-78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25146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5400" dirty="0" smtClean="0">
                <a:cs typeface="Traditional Arabic" pitchFamily="2" charset="-78"/>
              </a:rPr>
              <a:t>أَظْهَرُ مَظَاهِرٍ</a:t>
            </a:r>
            <a:endParaRPr lang="en-US" sz="5400" dirty="0">
              <a:cs typeface="Traditional Arabic" pitchFamily="2" charset="-78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286000" y="38100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5400" dirty="0" smtClean="0">
                <a:cs typeface="Traditional Arabic" pitchFamily="2" charset="-78"/>
              </a:rPr>
              <a:t>عِبَادَةُاللهِ وَحْدَهُ</a:t>
            </a:r>
            <a:endParaRPr lang="en-US" sz="5400" dirty="0">
              <a:cs typeface="Traditional Arabic" pitchFamily="2" charset="-78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429000" y="51816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5400" dirty="0" smtClean="0">
                <a:cs typeface="Traditional Arabic" pitchFamily="2" charset="-78"/>
              </a:rPr>
              <a:t>فِعْلَ الْخَيْرِ</a:t>
            </a:r>
            <a:endParaRPr lang="en-US" sz="5400" dirty="0">
              <a:cs typeface="Traditional Arabic" pitchFamily="2" charset="-78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5791200" y="3810000"/>
            <a:ext cx="838200" cy="609600"/>
          </a:xfrm>
          <a:prstGeom prst="leftArrow">
            <a:avLst>
              <a:gd name="adj1" fmla="val 50000"/>
              <a:gd name="adj2" fmla="val 34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 flipH="1">
            <a:off x="5791200" y="1447800"/>
            <a:ext cx="609600" cy="2514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flipH="1" flipV="1">
            <a:off x="5791200" y="4267200"/>
            <a:ext cx="609600" cy="1828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3276600" y="10668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3276600" y="1981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3276600" y="2819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3733800" y="1066800"/>
            <a:ext cx="1524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3733800" y="1981200"/>
            <a:ext cx="152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cs typeface="Traditional Arabic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  <p:bldP spid="25607" grpId="0"/>
      <p:bldP spid="25608" grpId="0"/>
      <p:bldP spid="25609" grpId="0"/>
      <p:bldP spid="25610" grpId="0"/>
      <p:bldP spid="25611" grpId="0" animBg="1"/>
      <p:bldP spid="25612" grpId="0" animBg="1"/>
      <p:bldP spid="25613" grpId="0" animBg="1"/>
      <p:bldP spid="25615" grpId="0" animBg="1"/>
      <p:bldP spid="25616" grpId="0" animBg="1"/>
      <p:bldP spid="25617" grpId="0" animBg="1"/>
      <p:bldP spid="25618" grpId="0" animBg="1"/>
      <p:bldP spid="256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INDIVIDU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Tugas</a:t>
            </a:r>
            <a:r>
              <a:rPr lang="en-US" sz="3200" dirty="0" smtClean="0"/>
              <a:t> </a:t>
            </a:r>
            <a:r>
              <a:rPr lang="en-US" sz="3200" dirty="0" err="1" smtClean="0"/>
              <a:t>individunya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endParaRPr lang="en-US" sz="3200" dirty="0" smtClean="0"/>
          </a:p>
          <a:p>
            <a:pPr lvl="1"/>
            <a:r>
              <a:rPr lang="en-US" sz="2800" dirty="0" err="1" smtClean="0"/>
              <a:t>Ruku</a:t>
            </a:r>
            <a:r>
              <a:rPr lang="en-US" sz="2800" dirty="0" smtClean="0"/>
              <a:t>’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sujud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Allah </a:t>
            </a:r>
            <a:r>
              <a:rPr lang="en-US" sz="2800" dirty="0" err="1" smtClean="0"/>
              <a:t>semata</a:t>
            </a:r>
            <a:endParaRPr lang="en-US" sz="2800" dirty="0" smtClean="0"/>
          </a:p>
          <a:p>
            <a:pPr lvl="1"/>
            <a:r>
              <a:rPr lang="en-US" sz="2800" dirty="0" err="1" smtClean="0"/>
              <a:t>Beribadah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Allah </a:t>
            </a:r>
            <a:r>
              <a:rPr lang="en-US" sz="2800" dirty="0" err="1" smtClean="0"/>
              <a:t>semata</a:t>
            </a:r>
            <a:endParaRPr lang="en-US" sz="2800" dirty="0" smtClean="0"/>
          </a:p>
          <a:p>
            <a:pPr lvl="1"/>
            <a:r>
              <a:rPr lang="en-US" sz="2800" dirty="0" err="1" smtClean="0"/>
              <a:t>Mengerjakan</a:t>
            </a:r>
            <a:r>
              <a:rPr lang="en-US" sz="2800" dirty="0" smtClean="0"/>
              <a:t> </a:t>
            </a:r>
            <a:r>
              <a:rPr lang="en-US" sz="2800" dirty="0" err="1" smtClean="0"/>
              <a:t>kebajikan</a:t>
            </a:r>
            <a:endParaRPr lang="en-US" sz="2800" dirty="0" smtClean="0"/>
          </a:p>
          <a:p>
            <a:r>
              <a:rPr lang="en-US" sz="3200" dirty="0" err="1" smtClean="0"/>
              <a:t>Ruku</a:t>
            </a:r>
            <a:r>
              <a:rPr lang="en-US" sz="3200" dirty="0" smtClean="0"/>
              <a:t>’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sujud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Allah </a:t>
            </a:r>
            <a:r>
              <a:rPr lang="en-US" sz="3200" dirty="0" err="1" smtClean="0"/>
              <a:t>merupakan</a:t>
            </a:r>
            <a:endParaRPr lang="en-US" sz="3200" dirty="0" smtClean="0"/>
          </a:p>
          <a:p>
            <a:pPr lvl="1"/>
            <a:r>
              <a:rPr lang="en-US" sz="2800" dirty="0" err="1" smtClean="0"/>
              <a:t>Inti</a:t>
            </a:r>
            <a:r>
              <a:rPr lang="en-US" sz="2800" dirty="0" smtClean="0"/>
              <a:t> </a:t>
            </a:r>
            <a:r>
              <a:rPr lang="en-US" sz="2800" dirty="0" err="1" smtClean="0"/>
              <a:t>ibadah</a:t>
            </a:r>
            <a:endParaRPr lang="en-US" sz="2800" dirty="0" smtClean="0"/>
          </a:p>
          <a:p>
            <a:pPr lvl="1"/>
            <a:r>
              <a:rPr lang="en-US" sz="2800" dirty="0" err="1" smtClean="0"/>
              <a:t>Tiang</a:t>
            </a:r>
            <a:r>
              <a:rPr lang="en-US" sz="2800" dirty="0" smtClean="0"/>
              <a:t> Islam</a:t>
            </a:r>
          </a:p>
          <a:p>
            <a:pPr lvl="1"/>
            <a:r>
              <a:rPr lang="en-US" sz="2800" dirty="0" err="1" smtClean="0"/>
              <a:t>Simbol</a:t>
            </a:r>
            <a:r>
              <a:rPr lang="en-US" sz="2800" dirty="0" smtClean="0"/>
              <a:t> Islam yang paling </a:t>
            </a:r>
            <a:r>
              <a:rPr lang="en-US" sz="2800" dirty="0" err="1" smtClean="0"/>
              <a:t>menonjol</a:t>
            </a:r>
            <a:endParaRPr lang="en-US" sz="2800" dirty="0" smtClean="0"/>
          </a:p>
          <a:p>
            <a:pPr lvl="1"/>
            <a:endParaRPr lang="en-US" sz="2800" dirty="0"/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248400" y="2590800"/>
            <a:ext cx="266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5400" b="1">
                <a:cs typeface="Traditional Arabic" pitchFamily="2" charset="-78"/>
              </a:rPr>
              <a:t>المهمة الإجتماعية</a:t>
            </a:r>
            <a:endParaRPr lang="en-US" sz="5400" b="1">
              <a:cs typeface="Traditional Arabic" pitchFamily="2" charset="-78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733800" y="25908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5400" b="1">
                <a:cs typeface="Traditional Arabic" pitchFamily="2" charset="-78"/>
              </a:rPr>
              <a:t>الجهاد فى سبيل الله</a:t>
            </a:r>
            <a:endParaRPr lang="en-US" sz="5400" b="1">
              <a:cs typeface="Traditional Arabic" pitchFamily="2" charset="-78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200" y="12954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4400" b="1" dirty="0" smtClean="0">
                <a:solidFill>
                  <a:srgbClr val="FFFF00"/>
                </a:solidFill>
                <a:cs typeface="Traditional Arabic" pitchFamily="2" charset="-78"/>
              </a:rPr>
              <a:t>سَبِيْلُ نَشْرِ الدَّعْوَةِ</a:t>
            </a:r>
            <a:endParaRPr lang="en-US" sz="44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6200" y="266700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4400" b="1" dirty="0" smtClean="0">
                <a:solidFill>
                  <a:srgbClr val="FFFF00"/>
                </a:solidFill>
                <a:cs typeface="Traditional Arabic" pitchFamily="2" charset="-78"/>
              </a:rPr>
              <a:t>فَضْلًا عَنِ الإِحْتِفَاظِ بِمُقَدَّسَاتِ الإِسْلاَمِ</a:t>
            </a:r>
            <a:endParaRPr lang="en-US" sz="44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838200" y="4724400"/>
            <a:ext cx="259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4400" b="1" dirty="0" smtClean="0">
                <a:solidFill>
                  <a:srgbClr val="FFFF00"/>
                </a:solidFill>
                <a:cs typeface="Traditional Arabic" pitchFamily="2" charset="-78"/>
              </a:rPr>
              <a:t>فَرِيْضَةُ اللهِ لَمْ يَعْذِرْ</a:t>
            </a:r>
            <a:endParaRPr lang="en-US" sz="44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3581400" y="3048000"/>
            <a:ext cx="304800" cy="533400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 flipH="1">
            <a:off x="3505200" y="1143000"/>
            <a:ext cx="609600" cy="1524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flipH="1" flipV="1">
            <a:off x="3429000" y="4038600"/>
            <a:ext cx="609600" cy="1828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324600" y="3048000"/>
            <a:ext cx="304800" cy="533400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2" grpId="0"/>
      <p:bldP spid="26633" grpId="0" animBg="1"/>
      <p:bldP spid="26634" grpId="0" animBg="1"/>
      <p:bldP spid="26635" grpId="0" animBg="1"/>
      <p:bldP spid="266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Tugas</a:t>
            </a:r>
            <a:r>
              <a:rPr lang="en-US" sz="3600" dirty="0" smtClean="0"/>
              <a:t> </a:t>
            </a:r>
            <a:r>
              <a:rPr lang="en-US" sz="3600" dirty="0" err="1" smtClean="0"/>
              <a:t>sosial</a:t>
            </a:r>
            <a:r>
              <a:rPr lang="en-US" sz="3600" dirty="0" smtClean="0"/>
              <a:t> </a:t>
            </a:r>
            <a:r>
              <a:rPr lang="en-US" sz="3600" dirty="0" err="1" smtClean="0"/>
              <a:t>umat</a:t>
            </a:r>
            <a:r>
              <a:rPr lang="en-US" sz="3600" dirty="0" smtClean="0"/>
              <a:t> Islam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berjihad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jalan</a:t>
            </a:r>
            <a:r>
              <a:rPr lang="en-US" sz="3600" dirty="0" smtClean="0"/>
              <a:t> Allah</a:t>
            </a:r>
          </a:p>
          <a:p>
            <a:r>
              <a:rPr lang="en-US" sz="3600" dirty="0" smtClean="0"/>
              <a:t>Jihad </a:t>
            </a:r>
            <a:r>
              <a:rPr lang="en-US" sz="3600" dirty="0" err="1" smtClean="0"/>
              <a:t>itu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rangka</a:t>
            </a:r>
            <a:endParaRPr lang="en-US" sz="3600" dirty="0" smtClean="0"/>
          </a:p>
          <a:p>
            <a:pPr lvl="1"/>
            <a:r>
              <a:rPr lang="en-US" sz="3200" dirty="0" err="1" smtClean="0"/>
              <a:t>Menyebarkan</a:t>
            </a:r>
            <a:r>
              <a:rPr lang="en-US" sz="3200" dirty="0" smtClean="0"/>
              <a:t> </a:t>
            </a:r>
            <a:r>
              <a:rPr lang="en-US" sz="3200" dirty="0" err="1" smtClean="0"/>
              <a:t>dakwah</a:t>
            </a:r>
            <a:r>
              <a:rPr lang="en-US" sz="3200" dirty="0" smtClean="0"/>
              <a:t> Islam</a:t>
            </a:r>
          </a:p>
          <a:p>
            <a:pPr lvl="1"/>
            <a:r>
              <a:rPr lang="en-US" sz="3200" dirty="0" err="1" smtClean="0"/>
              <a:t>Mempertahankan</a:t>
            </a:r>
            <a:r>
              <a:rPr lang="en-US" sz="3200" dirty="0" smtClean="0"/>
              <a:t> </a:t>
            </a:r>
            <a:r>
              <a:rPr lang="en-US" sz="3200" dirty="0" err="1" smtClean="0"/>
              <a:t>tempat-tempat</a:t>
            </a:r>
            <a:r>
              <a:rPr lang="en-US" sz="3200" dirty="0" smtClean="0"/>
              <a:t> </a:t>
            </a:r>
            <a:r>
              <a:rPr lang="en-US" sz="3200" dirty="0" err="1" smtClean="0"/>
              <a:t>suci</a:t>
            </a:r>
            <a:r>
              <a:rPr lang="en-US" sz="3200" dirty="0" smtClean="0"/>
              <a:t> Islam</a:t>
            </a:r>
          </a:p>
          <a:p>
            <a:pPr lvl="1"/>
            <a:r>
              <a:rPr lang="en-US" sz="3200" dirty="0" err="1" smtClean="0"/>
              <a:t>Kewajiban</a:t>
            </a:r>
            <a:r>
              <a:rPr lang="en-US" sz="3200" dirty="0" smtClean="0"/>
              <a:t> Allah SWT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muslim</a:t>
            </a:r>
            <a:endParaRPr lang="en-US" sz="3200" dirty="0" smtClean="0"/>
          </a:p>
          <a:p>
            <a:endParaRPr lang="en-US" sz="3600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Pengantar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Risalah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diterbitkan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tersebarnya</a:t>
            </a:r>
            <a:r>
              <a:rPr lang="en-US" sz="2400" dirty="0" smtClean="0"/>
              <a:t> </a:t>
            </a:r>
            <a:r>
              <a:rPr lang="en-US" sz="2400" dirty="0" err="1" smtClean="0"/>
              <a:t>dakwah</a:t>
            </a:r>
            <a:r>
              <a:rPr lang="en-US" sz="2400" dirty="0" smtClean="0"/>
              <a:t> di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desa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kota</a:t>
            </a:r>
            <a:endParaRPr lang="en-US" sz="2400" dirty="0" smtClean="0"/>
          </a:p>
          <a:p>
            <a:r>
              <a:rPr lang="en-US" sz="2400" dirty="0" err="1" smtClean="0"/>
              <a:t>Ikhwan</a:t>
            </a:r>
            <a:r>
              <a:rPr lang="en-US" sz="2400" dirty="0" smtClean="0"/>
              <a:t> </a:t>
            </a:r>
            <a:r>
              <a:rPr lang="en-US" sz="2400" dirty="0" err="1" smtClean="0"/>
              <a:t>meminta</a:t>
            </a:r>
            <a:r>
              <a:rPr lang="en-US" sz="2400" dirty="0" smtClean="0"/>
              <a:t> Imam </a:t>
            </a:r>
            <a:r>
              <a:rPr lang="en-US" sz="2400" dirty="0" err="1" smtClean="0"/>
              <a:t>Syahid</a:t>
            </a:r>
            <a:r>
              <a:rPr lang="en-US" sz="2400" dirty="0" smtClean="0"/>
              <a:t> </a:t>
            </a:r>
            <a:r>
              <a:rPr lang="en-US" sz="2400" dirty="0" err="1" smtClean="0"/>
              <a:t>menulis</a:t>
            </a:r>
            <a:r>
              <a:rPr lang="en-US" sz="2400" dirty="0" smtClean="0"/>
              <a:t> </a:t>
            </a:r>
            <a:r>
              <a:rPr lang="en-US" sz="2400" dirty="0" err="1" smtClean="0"/>
              <a:t>risalah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tatacara</a:t>
            </a:r>
            <a:r>
              <a:rPr lang="en-US" sz="2400" dirty="0" smtClean="0"/>
              <a:t> </a:t>
            </a:r>
            <a:r>
              <a:rPr lang="en-US" sz="2400" dirty="0" err="1" smtClean="0"/>
              <a:t>mendakwahi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menerangkan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prinsip-prinsip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dakwah</a:t>
            </a:r>
            <a:endParaRPr lang="en-US" sz="2400" dirty="0" smtClean="0"/>
          </a:p>
          <a:p>
            <a:r>
              <a:rPr lang="en-US" sz="2400" dirty="0" err="1" smtClean="0"/>
              <a:t>Risalah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adalah RISALAH KETIGA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susunan</a:t>
            </a:r>
            <a:r>
              <a:rPr lang="en-US" sz="2400" dirty="0" smtClean="0"/>
              <a:t> </a:t>
            </a:r>
            <a:r>
              <a:rPr lang="en-US" sz="2400" dirty="0" err="1" smtClean="0"/>
              <a:t>risalah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PERTAMA yang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risalah</a:t>
            </a:r>
            <a:r>
              <a:rPr lang="en-US" sz="2400" dirty="0" smtClean="0"/>
              <a:t> Imam Al-</a:t>
            </a:r>
            <a:r>
              <a:rPr lang="en-US" sz="2400" dirty="0" err="1" smtClean="0"/>
              <a:t>Banna</a:t>
            </a:r>
            <a:endParaRPr lang="en-US" sz="2400" dirty="0" smtClean="0"/>
          </a:p>
          <a:p>
            <a:r>
              <a:rPr lang="en-US" sz="2400" dirty="0" err="1" smtClean="0"/>
              <a:t>Sebelumnya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terbit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risalah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dinamai</a:t>
            </a:r>
            <a:r>
              <a:rPr lang="en-US" sz="2400" dirty="0" smtClean="0"/>
              <a:t> RISALAH AL-MURSYID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2558151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400800" y="26670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5400" b="1">
                <a:cs typeface="Traditional Arabic" pitchFamily="2" charset="-78"/>
              </a:rPr>
              <a:t>الجهاد فى سبيل الله</a:t>
            </a:r>
            <a:endParaRPr lang="en-US" sz="5400" b="1">
              <a:cs typeface="Traditional Arabic" pitchFamily="2" charset="-78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953000" y="28956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4400" b="1" dirty="0">
                <a:solidFill>
                  <a:srgbClr val="FFFF00"/>
                </a:solidFill>
                <a:cs typeface="Traditional Arabic" pitchFamily="2" charset="-78"/>
              </a:rPr>
              <a:t>تحتاج</a:t>
            </a:r>
            <a:endParaRPr lang="en-US" sz="44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096000" y="3048000"/>
            <a:ext cx="304800" cy="533400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600200" y="11430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4400" b="1">
                <a:solidFill>
                  <a:srgbClr val="FFFF00"/>
                </a:solidFill>
                <a:cs typeface="Traditional Arabic" pitchFamily="2" charset="-78"/>
              </a:rPr>
              <a:t>نفوسا مؤمنة</a:t>
            </a:r>
            <a:endParaRPr lang="en-US" sz="4400" b="1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905000" y="28956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4400" b="1" dirty="0">
                <a:solidFill>
                  <a:srgbClr val="FFFF00"/>
                </a:solidFill>
                <a:cs typeface="Traditional Arabic" pitchFamily="2" charset="-78"/>
              </a:rPr>
              <a:t>قلوبا سليمة</a:t>
            </a:r>
            <a:endParaRPr lang="en-US" sz="44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362200" y="48768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4400" b="1">
                <a:solidFill>
                  <a:srgbClr val="FFFF00"/>
                </a:solidFill>
                <a:cs typeface="Traditional Arabic" pitchFamily="2" charset="-78"/>
              </a:rPr>
              <a:t>التضحية</a:t>
            </a:r>
            <a:endParaRPr lang="en-US" sz="4400" b="1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4191000" y="2971800"/>
            <a:ext cx="762000" cy="533400"/>
          </a:xfrm>
          <a:prstGeom prst="leftArrow">
            <a:avLst>
              <a:gd name="adj1" fmla="val 50000"/>
              <a:gd name="adj2" fmla="val 357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 flipH="1">
            <a:off x="4267200" y="990600"/>
            <a:ext cx="609600" cy="1524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 flipH="1" flipV="1">
            <a:off x="4191000" y="3886200"/>
            <a:ext cx="609600" cy="1828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 animBg="1"/>
      <p:bldP spid="27657" grpId="0"/>
      <p:bldP spid="27658" grpId="0"/>
      <p:bldP spid="27659" grpId="0"/>
      <p:bldP spid="27660" grpId="0" animBg="1"/>
      <p:bldP spid="27661" grpId="0" animBg="1"/>
      <p:bldP spid="276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KEPERLUAN JIHAD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Jihad </a:t>
            </a:r>
            <a:r>
              <a:rPr lang="en-US" sz="4000" dirty="0" err="1" smtClean="0"/>
              <a:t>memerlukan</a:t>
            </a:r>
            <a:r>
              <a:rPr lang="en-US" sz="4000" dirty="0" smtClean="0"/>
              <a:t> modal </a:t>
            </a:r>
            <a:r>
              <a:rPr lang="en-US" sz="4000" dirty="0" err="1" smtClean="0"/>
              <a:t>besar</a:t>
            </a:r>
            <a:r>
              <a:rPr lang="en-US" sz="4000" dirty="0" smtClean="0"/>
              <a:t>, </a:t>
            </a:r>
            <a:r>
              <a:rPr lang="en-US" sz="4000" dirty="0" err="1" smtClean="0"/>
              <a:t>yaitu</a:t>
            </a:r>
            <a:endParaRPr lang="en-US" sz="4000" dirty="0" smtClean="0"/>
          </a:p>
          <a:p>
            <a:pPr lvl="1"/>
            <a:r>
              <a:rPr lang="en-US" sz="3600" dirty="0" err="1" smtClean="0"/>
              <a:t>Jiwa</a:t>
            </a:r>
            <a:r>
              <a:rPr lang="en-US" sz="3600" dirty="0" smtClean="0"/>
              <a:t> yang </a:t>
            </a:r>
            <a:r>
              <a:rPr lang="en-US" sz="3600" dirty="0" err="1" smtClean="0"/>
              <a:t>beriman</a:t>
            </a:r>
            <a:endParaRPr lang="en-US" sz="3600" dirty="0" smtClean="0"/>
          </a:p>
          <a:p>
            <a:pPr lvl="1"/>
            <a:r>
              <a:rPr lang="en-US" sz="3600" dirty="0" err="1" smtClean="0"/>
              <a:t>Hati</a:t>
            </a:r>
            <a:r>
              <a:rPr lang="en-US" sz="3600" dirty="0" smtClean="0"/>
              <a:t> yang </a:t>
            </a:r>
            <a:r>
              <a:rPr lang="en-US" sz="3600" dirty="0" err="1" smtClean="0"/>
              <a:t>sehat</a:t>
            </a:r>
            <a:endParaRPr lang="en-US" sz="3600" dirty="0" smtClean="0"/>
          </a:p>
          <a:p>
            <a:pPr lvl="1"/>
            <a:r>
              <a:rPr lang="en-US" sz="3600" dirty="0" err="1" smtClean="0"/>
              <a:t>Pengorbanan</a:t>
            </a:r>
            <a:r>
              <a:rPr lang="en-US" sz="3600" dirty="0" smtClean="0"/>
              <a:t> </a:t>
            </a:r>
            <a:r>
              <a:rPr lang="en-US" sz="3600" dirty="0" err="1" smtClean="0"/>
              <a:t>harta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potensi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dimiliki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5029200" y="2667000"/>
            <a:ext cx="2057400" cy="1371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    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696200" y="30480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4400" b="1">
                <a:solidFill>
                  <a:srgbClr val="0000FF"/>
                </a:solidFill>
              </a:rPr>
              <a:t>تحتاج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029200" y="27432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4400" b="1"/>
              <a:t>قوة نفسية</a:t>
            </a:r>
            <a:br>
              <a:rPr lang="ar-SA" sz="4400" b="1"/>
            </a:br>
            <a:r>
              <a:rPr lang="ar-SA" sz="4400" b="1"/>
              <a:t>عظيمة</a:t>
            </a:r>
            <a:endParaRPr lang="en-US" sz="4400" b="1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6934200" y="3124200"/>
            <a:ext cx="762000" cy="533400"/>
          </a:xfrm>
          <a:prstGeom prst="leftArrow">
            <a:avLst>
              <a:gd name="adj1" fmla="val 50000"/>
              <a:gd name="adj2" fmla="val 357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828800" y="1066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4800" b="1"/>
              <a:t>إرادة قوية</a:t>
            </a:r>
            <a:endParaRPr lang="en-US" sz="4800" b="1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828800" y="2209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4800" b="1"/>
              <a:t>وفاء ثابت</a:t>
            </a:r>
            <a:endParaRPr lang="en-US" sz="4800" b="1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143000" y="32766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4800" b="1"/>
              <a:t>تضحية عزيزة</a:t>
            </a:r>
            <a:endParaRPr lang="en-US" sz="4800" b="1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4343400"/>
            <a:ext cx="419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4800" b="1"/>
              <a:t>معرفة بالمبدأ وإيمان به وتقدير له</a:t>
            </a:r>
            <a:endParaRPr lang="en-US" sz="4800" b="1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4114800" y="1295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4114800" y="2590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4191000" y="5181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4572000" y="1295400"/>
            <a:ext cx="45720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4648200" y="3429000"/>
            <a:ext cx="3810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4114800" y="3657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4724400" y="2590800"/>
            <a:ext cx="3048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4724400" y="3429000"/>
            <a:ext cx="304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nimBg="1"/>
      <p:bldP spid="28676" grpId="0"/>
      <p:bldP spid="28677" grpId="0"/>
      <p:bldP spid="28678" grpId="0" animBg="1"/>
      <p:bldP spid="28679" grpId="0"/>
      <p:bldP spid="28680" grpId="0"/>
      <p:bldP spid="28681" grpId="0"/>
      <p:bldP spid="28682" grpId="0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KEKUATAN JIWA YANG DAHSYAT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Jadi</a:t>
            </a:r>
            <a:r>
              <a:rPr lang="en-US" sz="3600" dirty="0" smtClean="0"/>
              <a:t> jihad </a:t>
            </a:r>
            <a:r>
              <a:rPr lang="en-US" sz="3600" dirty="0" err="1" smtClean="0"/>
              <a:t>memerlukan</a:t>
            </a:r>
            <a:r>
              <a:rPr lang="en-US" sz="3600" dirty="0" smtClean="0"/>
              <a:t> </a:t>
            </a:r>
            <a:r>
              <a:rPr lang="en-US" sz="3600" dirty="0" err="1" smtClean="0"/>
              <a:t>kekuatan</a:t>
            </a:r>
            <a:r>
              <a:rPr lang="en-US" sz="3600" dirty="0" smtClean="0"/>
              <a:t> </a:t>
            </a:r>
            <a:r>
              <a:rPr lang="en-US" sz="3600" dirty="0" err="1" smtClean="0"/>
              <a:t>jiwa</a:t>
            </a:r>
            <a:r>
              <a:rPr lang="en-US" sz="3600" dirty="0" smtClean="0"/>
              <a:t> yang </a:t>
            </a:r>
            <a:r>
              <a:rPr lang="en-US" sz="3600" dirty="0" err="1" smtClean="0"/>
              <a:t>dahsyat</a:t>
            </a:r>
            <a:r>
              <a:rPr lang="en-US" sz="3600" dirty="0" smtClean="0"/>
              <a:t> yang </a:t>
            </a:r>
            <a:r>
              <a:rPr lang="en-US" sz="3600" dirty="0" err="1" smtClean="0"/>
              <a:t>tercermin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endParaRPr lang="en-US" sz="3600" dirty="0" smtClean="0"/>
          </a:p>
          <a:p>
            <a:pPr lvl="1"/>
            <a:r>
              <a:rPr lang="en-US" sz="3200" dirty="0" err="1" smtClean="0"/>
              <a:t>Tekad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membaja</a:t>
            </a:r>
            <a:endParaRPr lang="en-US" sz="3200" dirty="0" smtClean="0"/>
          </a:p>
          <a:p>
            <a:pPr lvl="1"/>
            <a:r>
              <a:rPr lang="en-US" sz="3200" dirty="0" err="1" smtClean="0"/>
              <a:t>Kesetiaan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kokoh</a:t>
            </a:r>
            <a:endParaRPr lang="en-US" sz="3200" dirty="0" smtClean="0"/>
          </a:p>
          <a:p>
            <a:pPr lvl="1"/>
            <a:r>
              <a:rPr lang="en-US" sz="3200" dirty="0" err="1" smtClean="0"/>
              <a:t>Pengorbanan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besar</a:t>
            </a:r>
            <a:endParaRPr lang="en-US" sz="3200" dirty="0" smtClean="0"/>
          </a:p>
          <a:p>
            <a:pPr lvl="1"/>
            <a:r>
              <a:rPr lang="en-US" sz="3200" dirty="0" err="1" smtClean="0"/>
              <a:t>Pengenalan</a:t>
            </a:r>
            <a:r>
              <a:rPr lang="en-US" sz="3200" dirty="0" smtClean="0"/>
              <a:t>, </a:t>
            </a:r>
            <a:r>
              <a:rPr lang="en-US" sz="3200" dirty="0" err="1" smtClean="0"/>
              <a:t>keyakinan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penghormatan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fikrah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sz="19900" dirty="0" smtClean="0">
                <a:cs typeface="AF_Ed Dammam" pitchFamily="2" charset="-78"/>
              </a:rPr>
              <a:t>مِنْ أَيْنَ نَبْدَأُ؟</a:t>
            </a:r>
            <a:endParaRPr lang="en-US" sz="19900" dirty="0">
              <a:cs typeface="AF_Ed Dammam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Dari </a:t>
            </a:r>
            <a:r>
              <a:rPr lang="en-US" b="1" dirty="0" err="1"/>
              <a:t>Mana</a:t>
            </a:r>
            <a:r>
              <a:rPr lang="en-US" b="1" dirty="0"/>
              <a:t> Kita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 smtClean="0"/>
              <a:t>Memulai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37820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0" y="3657600"/>
            <a:ext cx="69342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/>
              <a:t>Sesungguhnya</a:t>
            </a:r>
            <a:r>
              <a:rPr lang="en-US" sz="3200" dirty="0" smtClean="0"/>
              <a:t>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umat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ingin</a:t>
            </a:r>
            <a:r>
              <a:rPr lang="en-US" sz="3200" dirty="0" smtClean="0"/>
              <a:t> </a:t>
            </a:r>
            <a:r>
              <a:rPr lang="en-US" sz="3200" dirty="0" err="1" smtClean="0"/>
              <a:t>membina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membangun</a:t>
            </a:r>
            <a:r>
              <a:rPr lang="en-US" sz="3200" dirty="0" smtClean="0"/>
              <a:t> </a:t>
            </a:r>
            <a:r>
              <a:rPr lang="en-US" sz="3200" dirty="0" err="1" smtClean="0"/>
              <a:t>dirinya</a:t>
            </a:r>
            <a:r>
              <a:rPr lang="en-US" sz="3200" dirty="0" smtClean="0"/>
              <a:t>,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berjuang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mewujudkan</a:t>
            </a:r>
            <a:r>
              <a:rPr lang="en-US" sz="3200" dirty="0" smtClean="0"/>
              <a:t> </a:t>
            </a:r>
            <a:r>
              <a:rPr lang="en-US" sz="3200" dirty="0" err="1" smtClean="0"/>
              <a:t>cita-cita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membela</a:t>
            </a:r>
            <a:r>
              <a:rPr lang="en-US" sz="3200" dirty="0" smtClean="0"/>
              <a:t> </a:t>
            </a:r>
            <a:r>
              <a:rPr lang="en-US" sz="3200" dirty="0" err="1" smtClean="0"/>
              <a:t>agamanya</a:t>
            </a:r>
            <a:r>
              <a:rPr lang="en-US" sz="3200" dirty="0" smtClean="0"/>
              <a:t>, </a:t>
            </a:r>
            <a:r>
              <a:rPr lang="en-US" sz="3200" dirty="0" err="1" smtClean="0"/>
              <a:t>haruslah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</a:p>
          <a:p>
            <a:pPr algn="ctr"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kekuatan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jiwa</a:t>
            </a:r>
            <a:r>
              <a:rPr lang="en-US" sz="3200" b="1" dirty="0" smtClean="0">
                <a:solidFill>
                  <a:srgbClr val="FF0000"/>
                </a:solidFill>
              </a:rPr>
              <a:t> yang </a:t>
            </a:r>
            <a:r>
              <a:rPr lang="en-US" sz="3200" b="1" dirty="0" err="1" smtClean="0">
                <a:solidFill>
                  <a:srgbClr val="FF0000"/>
                </a:solidFill>
              </a:rPr>
              <a:t>dahsyat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ar-SA" sz="3200" b="1" dirty="0" smtClean="0">
                <a:solidFill>
                  <a:srgbClr val="FF0000"/>
                </a:solidFill>
              </a:rPr>
              <a:t>قُوَّةٌ نَفْسِيَّةٌ عَظِيْمَةٌ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5029200"/>
            <a:ext cx="609600" cy="5334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6019800"/>
            <a:ext cx="611096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Begitulah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memulai</a:t>
            </a:r>
            <a:r>
              <a:rPr lang="en-US" sz="2800" dirty="0" smtClean="0"/>
              <a:t> </a:t>
            </a:r>
            <a:r>
              <a:rPr lang="en-US" sz="2800" dirty="0" err="1" smtClean="0"/>
              <a:t>dakwah</a:t>
            </a:r>
            <a:r>
              <a:rPr lang="en-US" sz="2800" dirty="0" smtClean="0"/>
              <a:t> </a:t>
            </a:r>
            <a:r>
              <a:rPr lang="en-US" sz="2800" dirty="0" err="1" smtClean="0"/>
              <a:t>dulu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16510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/>
              <a:t>Kekuatan</a:t>
            </a:r>
            <a:r>
              <a:rPr lang="en-US" sz="4000" dirty="0" smtClean="0"/>
              <a:t> </a:t>
            </a:r>
            <a:r>
              <a:rPr lang="en-US" sz="4000" dirty="0" err="1" smtClean="0"/>
              <a:t>jiwa</a:t>
            </a:r>
            <a:r>
              <a:rPr lang="en-US" sz="4000" dirty="0" smtClean="0"/>
              <a:t> </a:t>
            </a:r>
            <a:r>
              <a:rPr lang="en-US" sz="4000" dirty="0" err="1" smtClean="0"/>
              <a:t>itu</a:t>
            </a:r>
            <a:r>
              <a:rPr lang="en-US" sz="4000" dirty="0" smtClean="0"/>
              <a:t> </a:t>
            </a:r>
            <a:r>
              <a:rPr lang="en-US" sz="4000" dirty="0" err="1" smtClean="0"/>
              <a:t>terekspresikan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beberapa</a:t>
            </a:r>
            <a:r>
              <a:rPr lang="en-US" sz="4000" dirty="0" smtClean="0"/>
              <a:t> </a:t>
            </a:r>
            <a:r>
              <a:rPr lang="en-US" sz="4000" dirty="0" err="1" smtClean="0"/>
              <a:t>hal</a:t>
            </a:r>
            <a:r>
              <a:rPr lang="en-US" sz="4000" dirty="0" smtClean="0"/>
              <a:t> </a:t>
            </a:r>
            <a:r>
              <a:rPr lang="en-US" sz="4000" dirty="0" err="1" smtClean="0"/>
              <a:t>sebagai</a:t>
            </a:r>
            <a:r>
              <a:rPr lang="en-US" sz="4000" dirty="0" smtClean="0"/>
              <a:t> </a:t>
            </a:r>
            <a:r>
              <a:rPr lang="en-US" sz="4000" dirty="0" err="1" smtClean="0"/>
              <a:t>berikut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0882677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en-US" sz="4000" dirty="0" err="1" smtClean="0"/>
              <a:t>tekad</a:t>
            </a:r>
            <a:r>
              <a:rPr lang="en-US" sz="4000" dirty="0" smtClean="0"/>
              <a:t> </a:t>
            </a:r>
            <a:r>
              <a:rPr lang="en-US" sz="4000" dirty="0" err="1" smtClean="0"/>
              <a:t>membaja</a:t>
            </a:r>
            <a:r>
              <a:rPr lang="en-US" sz="4000" dirty="0" smtClean="0"/>
              <a:t> yang </a:t>
            </a:r>
            <a:r>
              <a:rPr lang="en-US" sz="4000" dirty="0" err="1" smtClean="0"/>
              <a:t>tak</a:t>
            </a:r>
            <a:r>
              <a:rPr lang="en-US" sz="4000" dirty="0" smtClean="0"/>
              <a:t> </a:t>
            </a:r>
            <a:r>
              <a:rPr lang="en-US" sz="4000" dirty="0" err="1" smtClean="0"/>
              <a:t>pernah</a:t>
            </a:r>
            <a:r>
              <a:rPr lang="en-US" sz="4000" dirty="0" smtClean="0"/>
              <a:t> </a:t>
            </a:r>
            <a:r>
              <a:rPr lang="en-US" sz="4000" dirty="0" err="1" smtClean="0"/>
              <a:t>melemah</a:t>
            </a:r>
            <a:r>
              <a:rPr lang="en-US" sz="4000" dirty="0" smtClean="0"/>
              <a:t> </a:t>
            </a:r>
          </a:p>
          <a:p>
            <a:pPr marL="457200" indent="-45720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(</a:t>
            </a:r>
            <a:r>
              <a:rPr lang="ar-SA" sz="4000" b="1" dirty="0" smtClean="0">
                <a:solidFill>
                  <a:srgbClr val="FFFF00"/>
                </a:solidFill>
              </a:rPr>
              <a:t>إِرَادَةٌ قَوِيَّةٌ لاَ يَتَطَرَّقُ إِلَيْهَا ضَعْفٌ</a:t>
            </a:r>
            <a:r>
              <a:rPr lang="en-US" sz="40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0574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1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2741731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en-US" sz="4000" dirty="0" err="1" smtClean="0"/>
              <a:t>kesetiaan</a:t>
            </a:r>
            <a:r>
              <a:rPr lang="en-US" sz="4000" dirty="0" smtClean="0"/>
              <a:t> yang </a:t>
            </a:r>
            <a:r>
              <a:rPr lang="en-US" sz="4000" dirty="0" err="1" smtClean="0"/>
              <a:t>teguh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tidak</a:t>
            </a:r>
            <a:r>
              <a:rPr lang="en-US" sz="4000" dirty="0" smtClean="0"/>
              <a:t> </a:t>
            </a:r>
            <a:r>
              <a:rPr lang="en-US" sz="4000" dirty="0" err="1" smtClean="0"/>
              <a:t>tersusupi</a:t>
            </a:r>
            <a:r>
              <a:rPr lang="en-US" sz="4000" dirty="0" smtClean="0"/>
              <a:t> </a:t>
            </a:r>
            <a:r>
              <a:rPr lang="en-US" sz="4000" dirty="0" err="1" smtClean="0"/>
              <a:t>oleh</a:t>
            </a:r>
            <a:r>
              <a:rPr lang="en-US" sz="4000" dirty="0" smtClean="0"/>
              <a:t> </a:t>
            </a:r>
            <a:r>
              <a:rPr lang="en-US" sz="4000" dirty="0" err="1" smtClean="0"/>
              <a:t>kemunafikan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pengkhianatan</a:t>
            </a:r>
            <a:r>
              <a:rPr lang="en-US" sz="4000" dirty="0" smtClean="0"/>
              <a:t> </a:t>
            </a:r>
          </a:p>
          <a:p>
            <a:pPr marL="457200" indent="-45720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(</a:t>
            </a:r>
            <a:r>
              <a:rPr lang="ar-SA" sz="4000" b="1" dirty="0" smtClean="0">
                <a:solidFill>
                  <a:srgbClr val="FFFF00"/>
                </a:solidFill>
              </a:rPr>
              <a:t>وَفَاءٌ ثَابِتٌ لاَ يَعْدُوْ عَلَيْهِ تَلَوُّنٌ وَلاَ غَدْرٌ</a:t>
            </a:r>
            <a:r>
              <a:rPr lang="en-US" sz="40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0574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2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0483990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en-US" sz="3600" dirty="0" err="1" smtClean="0"/>
              <a:t>pengorbanan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terbatasi</a:t>
            </a:r>
            <a:r>
              <a:rPr lang="en-US" sz="3600" dirty="0" smtClean="0"/>
              <a:t> </a:t>
            </a:r>
            <a:r>
              <a:rPr lang="en-US" sz="3600" dirty="0" err="1" smtClean="0"/>
              <a:t>oleh</a:t>
            </a:r>
            <a:r>
              <a:rPr lang="en-US" sz="3600" dirty="0" smtClean="0"/>
              <a:t> </a:t>
            </a:r>
            <a:r>
              <a:rPr lang="en-US" sz="3600" dirty="0" err="1" smtClean="0"/>
              <a:t>keserakahan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kekikiran</a:t>
            </a:r>
            <a:r>
              <a:rPr lang="en-US" sz="3600" dirty="0" smtClean="0"/>
              <a:t> </a:t>
            </a:r>
          </a:p>
          <a:p>
            <a:pPr marL="457200" indent="-457200"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(</a:t>
            </a:r>
            <a:r>
              <a:rPr lang="ar-SA" sz="3600" b="1" dirty="0" smtClean="0">
                <a:solidFill>
                  <a:srgbClr val="FFFF00"/>
                </a:solidFill>
              </a:rPr>
              <a:t>تَضْحِيَةٌ عَزِيْزَةٌ لاَ يَحُوْلُ دُوْنَهَا طَمْعٌ وَلاَ بُخْلٌ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0574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3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7099175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Pengantar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Risalah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terbit</a:t>
            </a:r>
            <a:r>
              <a:rPr lang="en-US" sz="2400" dirty="0" smtClean="0"/>
              <a:t> di </a:t>
            </a:r>
            <a:r>
              <a:rPr lang="en-US" sz="2400" dirty="0" err="1" smtClean="0"/>
              <a:t>majalah</a:t>
            </a:r>
            <a:r>
              <a:rPr lang="en-US" sz="2400" dirty="0" smtClean="0"/>
              <a:t> </a:t>
            </a:r>
            <a:r>
              <a:rPr lang="en-US" sz="2400" dirty="0" err="1" smtClean="0"/>
              <a:t>mingguan</a:t>
            </a:r>
            <a:r>
              <a:rPr lang="en-US" sz="2400" dirty="0" smtClean="0"/>
              <a:t> Al-</a:t>
            </a:r>
            <a:r>
              <a:rPr lang="en-US" sz="2400" dirty="0" err="1" smtClean="0"/>
              <a:t>Ikhwan</a:t>
            </a:r>
            <a:r>
              <a:rPr lang="en-US" sz="2400" dirty="0" smtClean="0"/>
              <a:t> Al-</a:t>
            </a:r>
            <a:r>
              <a:rPr lang="en-US" sz="2400" dirty="0" err="1" smtClean="0"/>
              <a:t>Muslimun</a:t>
            </a:r>
            <a:r>
              <a:rPr lang="en-US" sz="2400" dirty="0" smtClean="0"/>
              <a:t>, </a:t>
            </a:r>
            <a:r>
              <a:rPr lang="en-US" sz="2400" dirty="0" err="1" smtClean="0"/>
              <a:t>terbit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makalah</a:t>
            </a:r>
            <a:r>
              <a:rPr lang="en-US" sz="2400" dirty="0" smtClean="0"/>
              <a:t> </a:t>
            </a:r>
            <a:r>
              <a:rPr lang="en-US" sz="2400" dirty="0" err="1" smtClean="0"/>
              <a:t>berseri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berjumlah</a:t>
            </a:r>
            <a:r>
              <a:rPr lang="en-US" sz="2400" dirty="0" smtClean="0"/>
              <a:t> 9 </a:t>
            </a:r>
            <a:r>
              <a:rPr lang="en-US" sz="2400" dirty="0" err="1" smtClean="0"/>
              <a:t>makalah</a:t>
            </a:r>
            <a:endParaRPr lang="en-US" sz="2400" dirty="0" smtClean="0"/>
          </a:p>
          <a:p>
            <a:pPr lvl="1"/>
            <a:r>
              <a:rPr lang="en-US" sz="2000" dirty="0" err="1" smtClean="0"/>
              <a:t>Makalah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26 Muharram 1353 H (11 Mei 1934)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Makalah</a:t>
            </a:r>
            <a:r>
              <a:rPr lang="en-US" sz="2000" dirty="0" smtClean="0"/>
              <a:t> </a:t>
            </a:r>
            <a:r>
              <a:rPr lang="en-US" sz="2000" dirty="0" err="1" smtClean="0"/>
              <a:t>terakhir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21 </a:t>
            </a:r>
            <a:r>
              <a:rPr lang="en-US" sz="2000" dirty="0" err="1" smtClean="0"/>
              <a:t>Rabiul</a:t>
            </a:r>
            <a:r>
              <a:rPr lang="en-US" sz="2000" dirty="0" smtClean="0"/>
              <a:t> </a:t>
            </a:r>
            <a:r>
              <a:rPr lang="en-US" sz="2000" dirty="0" err="1" smtClean="0"/>
              <a:t>Awwal</a:t>
            </a:r>
            <a:r>
              <a:rPr lang="en-US" sz="2000" dirty="0" smtClean="0"/>
              <a:t> 1353 H (3 </a:t>
            </a:r>
            <a:r>
              <a:rPr lang="en-US" sz="2000" dirty="0" err="1" smtClean="0"/>
              <a:t>Agustus</a:t>
            </a:r>
            <a:r>
              <a:rPr lang="en-US" sz="2000" dirty="0" smtClean="0"/>
              <a:t> 1934)</a:t>
            </a:r>
          </a:p>
          <a:p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penyebaran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risalah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utuh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kesempatan</a:t>
            </a:r>
            <a:r>
              <a:rPr lang="en-US" sz="2400" dirty="0" smtClean="0"/>
              <a:t> lain di </a:t>
            </a:r>
            <a:r>
              <a:rPr lang="en-US" sz="2400" dirty="0" err="1" smtClean="0"/>
              <a:t>majalah</a:t>
            </a:r>
            <a:r>
              <a:rPr lang="en-US" sz="2400" dirty="0" smtClean="0"/>
              <a:t> An-</a:t>
            </a:r>
            <a:r>
              <a:rPr lang="en-US" sz="2400" dirty="0" err="1" smtClean="0"/>
              <a:t>Nadzir</a:t>
            </a:r>
            <a:r>
              <a:rPr lang="en-US" sz="2400" dirty="0" smtClean="0"/>
              <a:t> </a:t>
            </a:r>
            <a:r>
              <a:rPr lang="en-US" sz="2400" dirty="0" err="1" smtClean="0"/>
              <a:t>edisi</a:t>
            </a:r>
            <a:r>
              <a:rPr lang="en-US" sz="2400" dirty="0" smtClean="0"/>
              <a:t> 42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 </a:t>
            </a:r>
            <a:r>
              <a:rPr lang="en-US" sz="2400" dirty="0" err="1" smtClean="0"/>
              <a:t>pada</a:t>
            </a:r>
            <a:r>
              <a:rPr lang="en-US" sz="2400" dirty="0" smtClean="0"/>
              <a:t> 30 </a:t>
            </a:r>
            <a:r>
              <a:rPr lang="en-US" sz="2400" dirty="0" err="1" smtClean="0"/>
              <a:t>Syawal</a:t>
            </a:r>
            <a:r>
              <a:rPr lang="en-US" sz="2400" dirty="0" smtClean="0"/>
              <a:t> 1358 H</a:t>
            </a:r>
          </a:p>
          <a:p>
            <a:pPr lvl="1"/>
            <a:r>
              <a:rPr lang="en-US" sz="2000" dirty="0" smtClean="0"/>
              <a:t>Ada </a:t>
            </a:r>
            <a:r>
              <a:rPr lang="en-US" sz="2000" dirty="0" err="1" smtClean="0"/>
              <a:t>ringkasan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paragraf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 </a:t>
            </a:r>
            <a:r>
              <a:rPr lang="en-US" sz="2000" dirty="0" err="1" smtClean="0"/>
              <a:t>ringan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386507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Autofit/>
          </a:bodyPr>
          <a:lstStyle/>
          <a:p>
            <a:pPr marL="457200" indent="-457200" algn="ctr">
              <a:buNone/>
            </a:pPr>
            <a:r>
              <a:rPr lang="en-US" sz="2800" dirty="0" err="1" smtClean="0"/>
              <a:t>pengenalan</a:t>
            </a:r>
            <a:r>
              <a:rPr lang="en-US" sz="2800" dirty="0" smtClean="0"/>
              <a:t>, </a:t>
            </a:r>
            <a:r>
              <a:rPr lang="en-US" sz="2800" dirty="0" err="1" smtClean="0"/>
              <a:t>keimanan</a:t>
            </a:r>
            <a:r>
              <a:rPr lang="en-US" sz="2800" dirty="0" smtClean="0"/>
              <a:t>, </a:t>
            </a:r>
            <a:r>
              <a:rPr lang="en-US" sz="2800" dirty="0" err="1" smtClean="0"/>
              <a:t>penghormatan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ideologi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menjaga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kesalahan</a:t>
            </a:r>
            <a:r>
              <a:rPr lang="en-US" sz="2800" dirty="0" smtClean="0"/>
              <a:t>, </a:t>
            </a:r>
            <a:r>
              <a:rPr lang="en-US" sz="2800" dirty="0" err="1" smtClean="0"/>
              <a:t>penyimpangan</a:t>
            </a:r>
            <a:r>
              <a:rPr lang="en-US" sz="2800" dirty="0" smtClean="0"/>
              <a:t>, </a:t>
            </a:r>
            <a:r>
              <a:rPr lang="en-US" sz="2800" dirty="0" err="1" smtClean="0"/>
              <a:t>tawar-menawar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tertipu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ideologi</a:t>
            </a:r>
            <a:r>
              <a:rPr lang="en-US" sz="2800" dirty="0" smtClean="0"/>
              <a:t> lain</a:t>
            </a:r>
          </a:p>
          <a:p>
            <a:pPr marL="457200" indent="-457200"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ar-SA" sz="3600" b="1" dirty="0" smtClean="0">
                <a:solidFill>
                  <a:srgbClr val="FFFF00"/>
                </a:solidFill>
              </a:rPr>
              <a:t>مَعْرِفَةٌ بِالْمَبْدَأِ وَإِيْمَانٌ بِهِ وَتَقْدِيْرٌ لَهُ يَعْصِمُ مِنَ الْخَطَأِ فِيْهِ وَالاِنْحِرَافِ عَنْهُ وَالمُسَاوَمَةِ عَلَيْهِ، وَالخَدِيْعَةِ بِغَيْرِهِ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0574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4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57553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Pilar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Spiritual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Hanya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atas</a:t>
            </a:r>
            <a:r>
              <a:rPr lang="en-US" sz="3600" dirty="0" smtClean="0"/>
              <a:t> </a:t>
            </a:r>
            <a:r>
              <a:rPr lang="en-US" sz="3600" dirty="0" err="1" smtClean="0"/>
              <a:t>pilar-pilar</a:t>
            </a:r>
            <a:r>
              <a:rPr lang="en-US" sz="3600" dirty="0" smtClean="0"/>
              <a:t> </a:t>
            </a:r>
            <a:r>
              <a:rPr lang="en-US" sz="3600" dirty="0" err="1" smtClean="0"/>
              <a:t>dasar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merupakan</a:t>
            </a:r>
            <a:r>
              <a:rPr lang="en-US" sz="3600" dirty="0" smtClean="0"/>
              <a:t> </a:t>
            </a:r>
            <a:r>
              <a:rPr lang="en-US" sz="3600" dirty="0" err="1" smtClean="0"/>
              <a:t>kekhususan</a:t>
            </a:r>
            <a:r>
              <a:rPr lang="en-US" sz="3600" dirty="0" smtClean="0"/>
              <a:t> </a:t>
            </a:r>
            <a:r>
              <a:rPr lang="en-US" sz="3600" dirty="0" err="1" smtClean="0"/>
              <a:t>jiwa</a:t>
            </a:r>
            <a:r>
              <a:rPr lang="en-US" sz="3600" dirty="0" smtClean="0"/>
              <a:t> </a:t>
            </a:r>
            <a:r>
              <a:rPr lang="en-US" sz="3600" dirty="0" err="1" smtClean="0"/>
              <a:t>ini</a:t>
            </a:r>
            <a:r>
              <a:rPr lang="en-US" sz="3600" dirty="0" smtClean="0"/>
              <a:t>, </a:t>
            </a:r>
            <a:r>
              <a:rPr lang="en-US" sz="3600" dirty="0" err="1" smtClean="0"/>
              <a:t>juga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atas</a:t>
            </a:r>
            <a:r>
              <a:rPr lang="en-US" sz="3600" dirty="0" smtClean="0"/>
              <a:t> </a:t>
            </a:r>
            <a:r>
              <a:rPr lang="en-US" sz="3600" dirty="0" err="1" smtClean="0"/>
              <a:t>kekuatan</a:t>
            </a:r>
            <a:r>
              <a:rPr lang="en-US" sz="3600" dirty="0" smtClean="0"/>
              <a:t> spiritual yang </a:t>
            </a:r>
            <a:r>
              <a:rPr lang="en-US" sz="3600" dirty="0" err="1" smtClean="0"/>
              <a:t>dahsyat</a:t>
            </a:r>
            <a:r>
              <a:rPr lang="en-US" sz="3600" dirty="0" smtClean="0"/>
              <a:t> </a:t>
            </a:r>
            <a:r>
              <a:rPr lang="en-US" sz="3600" dirty="0" err="1" smtClean="0"/>
              <a:t>ini</a:t>
            </a:r>
            <a:r>
              <a:rPr lang="en-US" sz="3600" dirty="0" smtClean="0"/>
              <a:t>, </a:t>
            </a:r>
          </a:p>
          <a:p>
            <a:pPr lvl="1"/>
            <a:r>
              <a:rPr lang="en-US" b="1" dirty="0" err="1" smtClean="0">
                <a:solidFill>
                  <a:srgbClr val="FFFF00"/>
                </a:solidFill>
              </a:rPr>
              <a:t>ideologi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dibangun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US" b="1" dirty="0" err="1" smtClean="0">
                <a:solidFill>
                  <a:srgbClr val="FFFF00"/>
                </a:solidFill>
              </a:rPr>
              <a:t>umat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sedang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bangkit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terbina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US" b="1" dirty="0" err="1" smtClean="0">
                <a:solidFill>
                  <a:srgbClr val="FFFF00"/>
                </a:solidFill>
              </a:rPr>
              <a:t>bangsa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masih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remaja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terbentuk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b="1" dirty="0" err="1" smtClean="0">
                <a:solidFill>
                  <a:srgbClr val="FFFF00"/>
                </a:solidFill>
              </a:rPr>
              <a:t>kehidupan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datang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kembali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sv-SE" b="1" dirty="0" smtClean="0">
                <a:solidFill>
                  <a:srgbClr val="FFFF00"/>
                </a:solidFill>
              </a:rPr>
              <a:t>pada orang yang sekian lama tidak merasakannya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486456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Ilusi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bangsa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minimal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pemimpin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aktivis</a:t>
            </a:r>
            <a:r>
              <a:rPr lang="en-US" sz="2800" dirty="0" smtClean="0"/>
              <a:t> </a:t>
            </a:r>
            <a:r>
              <a:rPr lang="en-US" sz="2800" dirty="0" err="1" smtClean="0"/>
              <a:t>perbaikan</a:t>
            </a:r>
            <a:r>
              <a:rPr lang="en-US" sz="2800" dirty="0" smtClean="0"/>
              <a:t>,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keempat</a:t>
            </a:r>
            <a:r>
              <a:rPr lang="en-US" sz="2800" dirty="0" smtClean="0"/>
              <a:t> </a:t>
            </a:r>
            <a:r>
              <a:rPr lang="en-US" sz="2800" dirty="0" err="1" smtClean="0"/>
              <a:t>sifat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ia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bangsa</a:t>
            </a:r>
            <a:r>
              <a:rPr lang="en-US" sz="2800" b="1" dirty="0" smtClean="0">
                <a:solidFill>
                  <a:srgbClr val="FFFF00"/>
                </a:solidFill>
              </a:rPr>
              <a:t> yang </a:t>
            </a:r>
            <a:r>
              <a:rPr lang="en-US" sz="2800" b="1" dirty="0" err="1" smtClean="0">
                <a:solidFill>
                  <a:srgbClr val="FFFF00"/>
                </a:solidFill>
              </a:rPr>
              <a:t>terlantar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miskin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dirty="0" err="1" smtClean="0"/>
              <a:t>Ia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kebaikan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</a:t>
            </a:r>
            <a:r>
              <a:rPr lang="en-US" sz="2800" dirty="0" err="1" smtClean="0"/>
              <a:t>cita-cita</a:t>
            </a:r>
            <a:endParaRPr lang="en-US" sz="2800" dirty="0" smtClean="0"/>
          </a:p>
          <a:p>
            <a:r>
              <a:rPr lang="en-US" sz="2800" dirty="0" err="1" smtClean="0"/>
              <a:t>Cukuplah</a:t>
            </a:r>
            <a:r>
              <a:rPr lang="en-US" sz="2800" dirty="0" smtClean="0"/>
              <a:t> </a:t>
            </a:r>
            <a:r>
              <a:rPr lang="en-US" sz="2800" dirty="0" err="1" smtClean="0"/>
              <a:t>ia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mimpi</a:t>
            </a:r>
            <a:r>
              <a:rPr lang="en-US" sz="2800" dirty="0" smtClean="0"/>
              <a:t>, </a:t>
            </a:r>
            <a:r>
              <a:rPr lang="en-US" sz="2800" dirty="0" err="1" smtClean="0"/>
              <a:t>praduga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ilusi</a:t>
            </a:r>
            <a:r>
              <a:rPr lang="en-US" sz="2800" dirty="0" smtClean="0"/>
              <a:t>: "</a:t>
            </a:r>
            <a:r>
              <a:rPr lang="en-US" sz="2800" i="1" dirty="0" err="1" smtClean="0"/>
              <a:t>Sesungguhnya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prasangka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itu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tidak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berguna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sedikit</a:t>
            </a:r>
            <a:r>
              <a:rPr lang="en-US" sz="2800" i="1" dirty="0" smtClean="0"/>
              <a:t> pun </a:t>
            </a:r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mencapai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kebenaran</a:t>
            </a:r>
            <a:r>
              <a:rPr lang="en-US" sz="2800" i="1" dirty="0" smtClean="0"/>
              <a:t>."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Yunus</a:t>
            </a:r>
            <a:r>
              <a:rPr lang="en-US" sz="2800" b="1" dirty="0" smtClean="0"/>
              <a:t>: 36)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363086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Sunnatullah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Inilah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r>
              <a:rPr lang="en-US" sz="3200" dirty="0" smtClean="0"/>
              <a:t> Allah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sunah-Nya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berlaku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makhluk-Nya</a:t>
            </a:r>
            <a:endParaRPr lang="en-US" sz="3200" dirty="0" smtClean="0"/>
          </a:p>
          <a:p>
            <a:r>
              <a:rPr lang="en-US" sz="3200" dirty="0" smtClean="0"/>
              <a:t>Dan, </a:t>
            </a:r>
            <a:r>
              <a:rPr lang="en-US" sz="3200" dirty="0" err="1" smtClean="0"/>
              <a:t>engkau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menjumpai</a:t>
            </a:r>
            <a:r>
              <a:rPr lang="en-US" sz="3200" dirty="0" smtClean="0"/>
              <a:t> </a:t>
            </a:r>
            <a:r>
              <a:rPr lang="en-US" sz="3200" dirty="0" err="1" smtClean="0"/>
              <a:t>perubahan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sunah</a:t>
            </a:r>
            <a:r>
              <a:rPr lang="en-US" sz="3200" dirty="0" smtClean="0"/>
              <a:t> Allah </a:t>
            </a:r>
            <a:r>
              <a:rPr lang="en-US" sz="3200" dirty="0" err="1" smtClean="0"/>
              <a:t>itu</a:t>
            </a:r>
            <a:r>
              <a:rPr lang="en-US" sz="3200" dirty="0" smtClean="0"/>
              <a:t>:</a:t>
            </a:r>
          </a:p>
          <a:p>
            <a:pPr>
              <a:buNone/>
            </a:pPr>
            <a:r>
              <a:rPr lang="en-US" sz="3200" dirty="0" smtClean="0"/>
              <a:t> 	</a:t>
            </a:r>
            <a:r>
              <a:rPr lang="en-US" sz="3200" i="1" dirty="0" smtClean="0"/>
              <a:t>"</a:t>
            </a:r>
            <a:r>
              <a:rPr lang="en-US" sz="3200" i="1" dirty="0" err="1" smtClean="0"/>
              <a:t>Sesungguhnya</a:t>
            </a:r>
            <a:r>
              <a:rPr lang="en-US" sz="3200" i="1" dirty="0" smtClean="0"/>
              <a:t> Allah </a:t>
            </a:r>
            <a:r>
              <a:rPr lang="en-US" sz="3200" i="1" dirty="0" err="1" smtClean="0"/>
              <a:t>tidak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akan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merubah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keadaan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suatu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kaum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sehingga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mereka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merubah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keadaan</a:t>
            </a:r>
            <a:r>
              <a:rPr lang="en-US" sz="3200" i="1" dirty="0" smtClean="0"/>
              <a:t> yang </a:t>
            </a:r>
            <a:r>
              <a:rPr lang="en-US" sz="3200" i="1" dirty="0" err="1" smtClean="0"/>
              <a:t>ada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pada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diri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mereka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sendiri</a:t>
            </a:r>
            <a:r>
              <a:rPr lang="en-US" sz="3200" i="1" dirty="0" smtClean="0"/>
              <a:t>."</a:t>
            </a:r>
            <a:r>
              <a:rPr lang="en-US" sz="3200" dirty="0" smtClean="0"/>
              <a:t> 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Ar-Ra'd</a:t>
            </a:r>
            <a:r>
              <a:rPr lang="en-US" sz="3200" b="1" dirty="0" smtClean="0"/>
              <a:t>: 11)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87827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Dikeroyok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pulalah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Rasulullah</a:t>
            </a:r>
            <a:r>
              <a:rPr lang="en-US" dirty="0" smtClean="0"/>
              <a:t> saw.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hadits</a:t>
            </a:r>
            <a:r>
              <a:rPr lang="en-US" dirty="0" smtClean="0"/>
              <a:t> </a:t>
            </a:r>
            <a:r>
              <a:rPr lang="en-US" dirty="0" err="1" smtClean="0"/>
              <a:t>mulia</a:t>
            </a:r>
            <a:r>
              <a:rPr lang="en-US" dirty="0" smtClean="0"/>
              <a:t> yang </a:t>
            </a:r>
            <a:r>
              <a:rPr lang="en-US" dirty="0" err="1" smtClean="0"/>
              <a:t>diriwayatkan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Abu </a:t>
            </a:r>
            <a:r>
              <a:rPr lang="en-US" dirty="0" err="1" smtClean="0"/>
              <a:t>Dawud</a:t>
            </a:r>
            <a:endParaRPr lang="en-US" dirty="0" smtClean="0"/>
          </a:p>
          <a:p>
            <a:pPr algn="ctr" rtl="1">
              <a:buNone/>
            </a:pPr>
            <a:r>
              <a:rPr lang="ar-SA" sz="3600" b="1" dirty="0" smtClean="0">
                <a:solidFill>
                  <a:srgbClr val="FFFF00"/>
                </a:solidFill>
              </a:rPr>
              <a:t>يُـوشِكُ الْأُمَمُ أَنْ تَـدَاعَى عَـلَيْكُمْ كَـمَا تَدَاعَى الْأَكَـلَةُ إِلَى قَـصْعَتِهَا فَـقَالَ قَـائِلٌ وَمِـنْ قِـلَّةٍ نَحـْنُ يَوْمَئِذٍ؟  قَالَ: بَلْ أَنْتُمْ يَـوْمَئِذٍ كَـثِيرٌ، وَلَكِنَّكُمْ غُثَاءٌ كَغُثَاءِ السَّيْلِ، وَلَيَنْزِعَنَّ اللَّهُ مِنْ صُدُورِ عَدُوِّكُمْ الْمَهَابَةَ مِنْكُمْ، وَلَيَقْذِفَنَّ اللَّهُ فِي قُلُوبِكُمْ الْوَهْنَ، فَقَالَ قَائِلٌ: يَا رَسُولَ اللَّهِ وَمَا الْوَهْنُ؟ قَالَ: حُبُّ الدُّنْيَا وَكَرَاهِيَةُ الْمَوْتِ</a:t>
            </a:r>
          </a:p>
        </p:txBody>
      </p:sp>
    </p:spTree>
    <p:extLst>
      <p:ext uri="{BB962C8B-B14F-4D97-AF65-F5344CB8AC3E}">
        <p14:creationId xmlns:p14="http://schemas.microsoft.com/office/powerpoint/2010/main" val="11168026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umat-umat</a:t>
            </a:r>
            <a:r>
              <a:rPr lang="en-US" dirty="0" smtClean="0"/>
              <a:t> lain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memperebutkan</a:t>
            </a:r>
            <a:r>
              <a:rPr lang="en-US" dirty="0" smtClean="0"/>
              <a:t> kalian,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orang-orang</a:t>
            </a:r>
            <a:r>
              <a:rPr lang="en-US" dirty="0" smtClean="0"/>
              <a:t> </a:t>
            </a:r>
            <a:r>
              <a:rPr lang="en-US" dirty="0" err="1" smtClean="0"/>
              <a:t>rakus</a:t>
            </a:r>
            <a:r>
              <a:rPr lang="en-US" dirty="0" smtClean="0"/>
              <a:t> yang </a:t>
            </a:r>
            <a:r>
              <a:rPr lang="en-US" dirty="0" err="1" smtClean="0"/>
              <a:t>berebut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nampan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.” </a:t>
            </a:r>
            <a:r>
              <a:rPr lang="en-US" dirty="0" err="1" smtClean="0"/>
              <a:t>Seorang</a:t>
            </a:r>
            <a:r>
              <a:rPr lang="en-US" dirty="0" smtClean="0"/>
              <a:t> (</a:t>
            </a:r>
            <a:r>
              <a:rPr lang="en-US" dirty="0" err="1" smtClean="0"/>
              <a:t>sahabat</a:t>
            </a:r>
            <a:r>
              <a:rPr lang="en-US" dirty="0" smtClean="0"/>
              <a:t>) </a:t>
            </a:r>
            <a:r>
              <a:rPr lang="en-US" dirty="0" err="1" smtClean="0"/>
              <a:t>bertanya</a:t>
            </a:r>
            <a:r>
              <a:rPr lang="en-US" dirty="0" smtClean="0"/>
              <a:t>, “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?” </a:t>
            </a:r>
            <a:r>
              <a:rPr lang="en-US" dirty="0" err="1" smtClean="0"/>
              <a:t>Rasulullah</a:t>
            </a:r>
            <a:r>
              <a:rPr lang="en-US" dirty="0" smtClean="0"/>
              <a:t> saw. </a:t>
            </a:r>
            <a:r>
              <a:rPr lang="en-US" dirty="0" err="1" smtClean="0"/>
              <a:t>menjawab</a:t>
            </a:r>
            <a:r>
              <a:rPr lang="en-US" dirty="0" smtClean="0"/>
              <a:t>, “</a:t>
            </a:r>
            <a:r>
              <a:rPr lang="en-US" dirty="0" err="1" smtClean="0"/>
              <a:t>Tidak</a:t>
            </a:r>
            <a:r>
              <a:rPr lang="en-US" dirty="0" smtClean="0"/>
              <a:t>.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 kalian  </a:t>
            </a:r>
            <a:r>
              <a:rPr lang="en-US" dirty="0" err="1" smtClean="0"/>
              <a:t>ketika</a:t>
            </a:r>
            <a:r>
              <a:rPr lang="en-US" dirty="0" smtClean="0"/>
              <a:t>  </a:t>
            </a:r>
            <a:r>
              <a:rPr lang="en-US" dirty="0" err="1" smtClean="0"/>
              <a:t>itu</a:t>
            </a:r>
            <a:r>
              <a:rPr lang="en-US" dirty="0" smtClean="0"/>
              <a:t>  </a:t>
            </a:r>
            <a:r>
              <a:rPr lang="en-US" dirty="0" err="1" smtClean="0"/>
              <a:t>banyak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kalian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bagaikan</a:t>
            </a:r>
            <a:r>
              <a:rPr lang="en-US" dirty="0" smtClean="0"/>
              <a:t> </a:t>
            </a:r>
            <a:r>
              <a:rPr lang="en-US" dirty="0" err="1" smtClean="0"/>
              <a:t>buih</a:t>
            </a:r>
            <a:r>
              <a:rPr lang="en-US" dirty="0" smtClean="0"/>
              <a:t> yang </a:t>
            </a:r>
            <a:r>
              <a:rPr lang="en-US" dirty="0" err="1" smtClean="0"/>
              <a:t>dibawa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air. </a:t>
            </a:r>
            <a:r>
              <a:rPr lang="en-US" dirty="0" err="1" smtClean="0"/>
              <a:t>Sungguh</a:t>
            </a:r>
            <a:r>
              <a:rPr lang="en-US" dirty="0" smtClean="0"/>
              <a:t> Allah </a:t>
            </a:r>
            <a:r>
              <a:rPr lang="en-US" dirty="0" err="1" smtClean="0"/>
              <a:t>mencabut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dada </a:t>
            </a:r>
            <a:r>
              <a:rPr lang="en-US" dirty="0" err="1" smtClean="0"/>
              <a:t>musuh</a:t>
            </a:r>
            <a:r>
              <a:rPr lang="en-US" dirty="0" smtClean="0"/>
              <a:t> kalian rasa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kalian,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sungguh</a:t>
            </a:r>
            <a:r>
              <a:rPr lang="en-US" dirty="0" smtClean="0"/>
              <a:t> Allah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menanamkan</a:t>
            </a:r>
            <a:r>
              <a:rPr lang="en-US" dirty="0" smtClean="0"/>
              <a:t> </a:t>
            </a:r>
            <a:r>
              <a:rPr lang="en-US" i="1" dirty="0" err="1" smtClean="0"/>
              <a:t>wahn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kalian.”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bertanya</a:t>
            </a:r>
            <a:r>
              <a:rPr lang="en-US" dirty="0" smtClean="0"/>
              <a:t>, “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i="1" dirty="0" err="1" smtClean="0"/>
              <a:t>wahn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wahai</a:t>
            </a:r>
            <a:r>
              <a:rPr lang="en-US" dirty="0" smtClean="0"/>
              <a:t> </a:t>
            </a:r>
            <a:r>
              <a:rPr lang="en-US" dirty="0" err="1" smtClean="0"/>
              <a:t>Rasul</a:t>
            </a:r>
            <a:r>
              <a:rPr lang="en-US" dirty="0" smtClean="0"/>
              <a:t> Allah?” </a:t>
            </a:r>
            <a:r>
              <a:rPr lang="en-US" dirty="0" err="1" smtClean="0"/>
              <a:t>Rasulullah</a:t>
            </a:r>
            <a:r>
              <a:rPr lang="en-US" dirty="0" smtClean="0"/>
              <a:t> saw. </a:t>
            </a:r>
            <a:r>
              <a:rPr lang="en-US" dirty="0" err="1" smtClean="0"/>
              <a:t>menjawab</a:t>
            </a:r>
            <a:r>
              <a:rPr lang="en-US" dirty="0" smtClean="0"/>
              <a:t>, “</a:t>
            </a:r>
            <a:r>
              <a:rPr lang="en-US" dirty="0" err="1" smtClean="0"/>
              <a:t>Cinta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319614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Tidakkah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, </a:t>
            </a:r>
            <a:r>
              <a:rPr lang="en-US" dirty="0" err="1" smtClean="0"/>
              <a:t>Rasulullah</a:t>
            </a:r>
            <a:r>
              <a:rPr lang="en-US" dirty="0" smtClean="0"/>
              <a:t> saw.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kehinaan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</a:p>
          <a:p>
            <a:pPr lvl="1"/>
            <a:r>
              <a:rPr lang="en-US" sz="2400" b="1" dirty="0" err="1" smtClean="0">
                <a:solidFill>
                  <a:srgbClr val="FFFF00"/>
                </a:solidFill>
              </a:rPr>
              <a:t>kelemahan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jiwa</a:t>
            </a:r>
            <a:r>
              <a:rPr lang="en-US" sz="2400" b="1" dirty="0" smtClean="0">
                <a:solidFill>
                  <a:srgbClr val="FFFF00"/>
                </a:solidFill>
              </a:rPr>
              <a:t> (</a:t>
            </a:r>
            <a:r>
              <a:rPr lang="ar-SA" sz="2400" b="1" dirty="0" smtClean="0">
                <a:solidFill>
                  <a:srgbClr val="FFFF00"/>
                </a:solidFill>
              </a:rPr>
              <a:t>وَهْنُ نُفُوْسِهَا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sz="2400" b="1" dirty="0" err="1" smtClean="0">
                <a:solidFill>
                  <a:srgbClr val="FFFF00"/>
                </a:solidFill>
              </a:rPr>
              <a:t>kerapuhan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hati</a:t>
            </a:r>
            <a:r>
              <a:rPr lang="en-US" sz="2400" b="1" dirty="0" smtClean="0">
                <a:solidFill>
                  <a:srgbClr val="FFFF00"/>
                </a:solidFill>
              </a:rPr>
              <a:t> (</a:t>
            </a:r>
            <a:r>
              <a:rPr lang="ar-SA" sz="2400" b="1" dirty="0" smtClean="0">
                <a:solidFill>
                  <a:srgbClr val="FFFF00"/>
                </a:solidFill>
              </a:rPr>
              <a:t>ضَعْفُ قُلُوْبِهَا</a:t>
            </a:r>
            <a:r>
              <a:rPr lang="en-US" sz="2400" b="1" dirty="0" smtClean="0">
                <a:solidFill>
                  <a:srgbClr val="FFFF00"/>
                </a:solidFill>
              </a:rPr>
              <a:t>), </a:t>
            </a:r>
            <a:r>
              <a:rPr lang="en-US" sz="2400" b="1" dirty="0" err="1" smtClean="0">
                <a:solidFill>
                  <a:srgbClr val="FFFF00"/>
                </a:solidFill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400" b="1" dirty="0" err="1" smtClean="0">
                <a:solidFill>
                  <a:srgbClr val="FFFF00"/>
                </a:solidFill>
              </a:rPr>
              <a:t>kosongnya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nurani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dari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akhlak-akhlak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mulia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serta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sifat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kesatria</a:t>
            </a:r>
            <a:r>
              <a:rPr lang="en-US" sz="2400" b="1" dirty="0" smtClean="0">
                <a:solidFill>
                  <a:srgbClr val="FFFF00"/>
                </a:solidFill>
              </a:rPr>
              <a:t> yang </a:t>
            </a:r>
            <a:r>
              <a:rPr lang="en-US" sz="2400" b="1" dirty="0" err="1" smtClean="0">
                <a:solidFill>
                  <a:srgbClr val="FFFF00"/>
                </a:solidFill>
              </a:rPr>
              <a:t>benar</a:t>
            </a:r>
            <a:r>
              <a:rPr lang="en-US" sz="2400" b="1" dirty="0" smtClean="0">
                <a:solidFill>
                  <a:srgbClr val="FFFF00"/>
                </a:solidFill>
              </a:rPr>
              <a:t> (</a:t>
            </a:r>
            <a:r>
              <a:rPr lang="ar-SA" sz="2400" b="1" dirty="0" smtClean="0">
                <a:solidFill>
                  <a:srgbClr val="FFFF00"/>
                </a:solidFill>
              </a:rPr>
              <a:t>خَلاَءُ أَفْئِدَتِهَا مِنَ الأَخْلاَقِ الفَاضِلَةِ وَصِفَاتِ الرَجُوْلَةِ الصَحِيْحَةِ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kekayaannya</a:t>
            </a:r>
            <a:r>
              <a:rPr lang="en-US" dirty="0" smtClean="0"/>
              <a:t> </a:t>
            </a:r>
            <a:r>
              <a:rPr lang="en-US" dirty="0" err="1" smtClean="0"/>
              <a:t>melimpah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829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838200" y="2362200"/>
            <a:ext cx="2362200" cy="2209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3962400" y="2438400"/>
            <a:ext cx="2057400" cy="2057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705600" y="2667000"/>
            <a:ext cx="2057400" cy="1371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705600" y="27432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4400" b="1"/>
              <a:t>قوة نفسية</a:t>
            </a:r>
            <a:br>
              <a:rPr lang="ar-SA" sz="4400" b="1"/>
            </a:br>
            <a:r>
              <a:rPr lang="ar-SA" sz="4400" b="1"/>
              <a:t>عظيمة</a:t>
            </a:r>
            <a:endParaRPr lang="en-US" sz="4400" b="1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191000" y="2743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4400" b="1"/>
              <a:t>المنهاج واضح</a:t>
            </a:r>
            <a:endParaRPr lang="en-US" sz="4400" b="1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990600" y="2438400"/>
            <a:ext cx="2057400" cy="2057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219200" y="2743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5400" b="1"/>
              <a:t>الإسلام</a:t>
            </a:r>
            <a:endParaRPr lang="en-US" sz="5400" b="1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5943600" y="3124200"/>
            <a:ext cx="762000" cy="533400"/>
          </a:xfrm>
          <a:prstGeom prst="leftArrow">
            <a:avLst>
              <a:gd name="adj1" fmla="val 50000"/>
              <a:gd name="adj2" fmla="val 3571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3200400" y="3124200"/>
            <a:ext cx="762000" cy="533400"/>
          </a:xfrm>
          <a:prstGeom prst="leftArrow">
            <a:avLst>
              <a:gd name="adj1" fmla="val 50000"/>
              <a:gd name="adj2" fmla="val 3571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29701" grpId="0" animBg="1"/>
      <p:bldP spid="29700" grpId="0"/>
      <p:bldP spid="29702" grpId="0"/>
      <p:bldP spid="29705" grpId="0"/>
      <p:bldP spid="29706" grpId="0" animBg="1"/>
      <p:bldP spid="2970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MINHAJ YANG JELAS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yang </a:t>
            </a:r>
            <a:r>
              <a:rPr lang="en-US" dirty="0" err="1" smtClean="0"/>
              <a:t>dahsyat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MINHAJ YANG JELAS</a:t>
            </a:r>
          </a:p>
          <a:p>
            <a:r>
              <a:rPr lang="en-US" dirty="0" smtClean="0"/>
              <a:t>Al-Qur’an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Allah</a:t>
            </a:r>
          </a:p>
          <a:p>
            <a:pPr lvl="1"/>
            <a:r>
              <a:rPr lang="en-US" dirty="0" err="1" smtClean="0"/>
              <a:t>Meletakkan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kebahagiaan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endParaRPr lang="en-US" dirty="0" smtClean="0"/>
          </a:p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minhaj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ISLAM</a:t>
            </a:r>
          </a:p>
          <a:p>
            <a:pPr lvl="1"/>
            <a:r>
              <a:rPr lang="en-US" dirty="0" err="1" smtClean="0"/>
              <a:t>Prinsip</a:t>
            </a:r>
            <a:r>
              <a:rPr lang="en-US" dirty="0" smtClean="0"/>
              <a:t> yang paling </a:t>
            </a:r>
            <a:r>
              <a:rPr lang="en-US" dirty="0" err="1" smtClean="0"/>
              <a:t>benar</a:t>
            </a:r>
            <a:endParaRPr lang="en-US" dirty="0" smtClean="0"/>
          </a:p>
          <a:p>
            <a:pPr lvl="1"/>
            <a:r>
              <a:rPr lang="en-US" dirty="0" err="1" smtClean="0"/>
              <a:t>Sistem</a:t>
            </a:r>
            <a:r>
              <a:rPr lang="en-US" dirty="0" smtClean="0"/>
              <a:t> yang paling </a:t>
            </a:r>
            <a:r>
              <a:rPr lang="en-US" dirty="0" err="1" smtClean="0"/>
              <a:t>tepat</a:t>
            </a:r>
            <a:endParaRPr lang="en-US" dirty="0" smtClean="0"/>
          </a:p>
          <a:p>
            <a:pPr lvl="1"/>
            <a:r>
              <a:rPr lang="en-US" dirty="0" err="1" smtClean="0"/>
              <a:t>Undang-undang</a:t>
            </a:r>
            <a:r>
              <a:rPr lang="en-US" dirty="0" smtClean="0"/>
              <a:t> yang paling </a:t>
            </a:r>
            <a:r>
              <a:rPr lang="en-US" dirty="0" err="1" smtClean="0"/>
              <a:t>cermat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,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800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6705600" y="2286000"/>
            <a:ext cx="2362200" cy="2209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858000" y="2362200"/>
            <a:ext cx="2057400" cy="2057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086600" y="2667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4800" b="1">
                <a:cs typeface="Traditional Arabic" pitchFamily="2" charset="-78"/>
              </a:rPr>
              <a:t>الإسلام</a:t>
            </a:r>
            <a:endParaRPr lang="en-US" sz="4800" b="1">
              <a:cs typeface="Traditional Arabic" pitchFamily="2" charset="-78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676400" y="9144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4800" b="1" dirty="0" smtClean="0">
                <a:cs typeface="Traditional Arabic" pitchFamily="2" charset="-78"/>
              </a:rPr>
              <a:t>احْذَرُوا الإِنْحِرَافَ</a:t>
            </a:r>
            <a:endParaRPr lang="en-US" sz="4800" b="1" dirty="0">
              <a:cs typeface="Traditional Arabic" pitchFamily="2" charset="-78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676400" y="17526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rtl="1"/>
            <a:r>
              <a:rPr lang="ar-SA" sz="4800" b="1" dirty="0">
                <a:cs typeface="Traditional Arabic" pitchFamily="2" charset="-78"/>
              </a:rPr>
              <a:t>أَصْلِحُوْا القَانُوْنَ 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04800" y="25908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rtl="1"/>
            <a:r>
              <a:rPr lang="ar-SA" sz="4800" b="1" dirty="0">
                <a:cs typeface="Traditional Arabic" pitchFamily="2" charset="-78"/>
              </a:rPr>
              <a:t>أَصْلِحُوْا مَظْهَرَ الاِجْتِمَاعِ 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676400" y="35052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rtl="1"/>
            <a:r>
              <a:rPr lang="ar-SA" sz="4800" b="1" dirty="0">
                <a:cs typeface="Traditional Arabic" pitchFamily="2" charset="-78"/>
              </a:rPr>
              <a:t>حَارِبُوْا الإِبَاحِيَّةَ 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676400" y="44196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rtl="1"/>
            <a:r>
              <a:rPr lang="ar-SA" sz="4800" b="1" dirty="0">
                <a:cs typeface="Traditional Arabic" pitchFamily="2" charset="-78"/>
              </a:rPr>
              <a:t>نَظِّمُوْا التَعْلِيْمِ  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762000" y="53340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rtl="1"/>
            <a:r>
              <a:rPr lang="ar-SA" sz="4800" b="1" dirty="0">
                <a:cs typeface="Traditional Arabic" pitchFamily="2" charset="-78"/>
              </a:rPr>
              <a:t>اِنْتَفِعُوْا بِإِخَاءِ إِخْوَانِكُمْ 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H="1">
            <a:off x="5715000" y="1295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5715000" y="21336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H="1">
            <a:off x="5715000" y="57912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6172200" y="1295400"/>
            <a:ext cx="45720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6172200" y="3429000"/>
            <a:ext cx="4572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5715000" y="4800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6248400" y="2133600"/>
            <a:ext cx="3810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6172200" y="3429000"/>
            <a:ext cx="45720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5715000" y="3962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H="1">
            <a:off x="5638800" y="2971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>
            <a:off x="6172200" y="3429000"/>
            <a:ext cx="457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4800" b="1">
              <a:cs typeface="Traditional Arabic" pitchFamily="2" charset="-78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6248400" y="2971800"/>
            <a:ext cx="381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4800" b="1">
              <a:cs typeface="Traditional Arabic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6" grpId="0"/>
      <p:bldP spid="30727" grpId="0"/>
      <p:bldP spid="30728" grpId="0"/>
      <p:bldP spid="30730" grpId="0"/>
      <p:bldP spid="30731" grpId="0"/>
      <p:bldP spid="30732" grpId="0"/>
      <p:bldP spid="30733" grpId="0"/>
      <p:bldP spid="30734" grpId="0" animBg="1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 animBg="1"/>
      <p:bldP spid="30743" grpId="0" animBg="1"/>
      <p:bldP spid="30744" grpId="0" animBg="1"/>
      <p:bldP spid="307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Pengantar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penulisan</a:t>
            </a:r>
            <a:r>
              <a:rPr lang="en-US" sz="2400" dirty="0" smtClean="0"/>
              <a:t> </a:t>
            </a:r>
            <a:r>
              <a:rPr lang="en-US" sz="2400" dirty="0" err="1" smtClean="0"/>
              <a:t>risalah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disandarkan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terbitan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disertai</a:t>
            </a:r>
            <a:r>
              <a:rPr lang="en-US" sz="2400" dirty="0" smtClean="0"/>
              <a:t> </a:t>
            </a:r>
            <a:r>
              <a:rPr lang="en-US" sz="2400" dirty="0" err="1" smtClean="0"/>
              <a:t>isyarat</a:t>
            </a:r>
            <a:r>
              <a:rPr lang="en-US" sz="2400" dirty="0" smtClean="0"/>
              <a:t> </a:t>
            </a:r>
            <a:r>
              <a:rPr lang="en-US" sz="2400" dirty="0" err="1" smtClean="0"/>
              <a:t>penambahan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pengurangan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terbitan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di </a:t>
            </a:r>
            <a:r>
              <a:rPr lang="en-US" sz="2400" dirty="0" err="1" smtClean="0"/>
              <a:t>Mingguan</a:t>
            </a:r>
            <a:r>
              <a:rPr lang="en-US" sz="2400" dirty="0" smtClean="0"/>
              <a:t> Al-</a:t>
            </a:r>
            <a:r>
              <a:rPr lang="en-US" sz="2400" dirty="0" err="1" smtClean="0"/>
              <a:t>Ikhwan</a:t>
            </a:r>
            <a:r>
              <a:rPr lang="en-US" sz="2400" dirty="0" smtClean="0"/>
              <a:t> Al-</a:t>
            </a:r>
            <a:r>
              <a:rPr lang="en-US" sz="2400" dirty="0" err="1" smtClean="0"/>
              <a:t>Muslimun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terbitan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di An-</a:t>
            </a:r>
            <a:r>
              <a:rPr lang="en-US" sz="2400" dirty="0" err="1" smtClean="0"/>
              <a:t>Nadzir</a:t>
            </a:r>
            <a:endParaRPr lang="en-US" sz="2400" dirty="0" smtClean="0"/>
          </a:p>
          <a:p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kami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terbitan</a:t>
            </a:r>
            <a:r>
              <a:rPr lang="en-US" sz="2400" dirty="0" smtClean="0"/>
              <a:t> An-</a:t>
            </a:r>
            <a:r>
              <a:rPr lang="en-US" sz="2400" dirty="0" err="1" smtClean="0"/>
              <a:t>Nadzir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sandaran</a:t>
            </a:r>
            <a:r>
              <a:rPr lang="en-US" sz="2400" dirty="0" smtClean="0"/>
              <a:t> </a:t>
            </a:r>
            <a:r>
              <a:rPr lang="en-US" sz="2400" dirty="0" err="1" smtClean="0"/>
              <a:t>kitab-kitab</a:t>
            </a:r>
            <a:r>
              <a:rPr lang="en-US" sz="2400" dirty="0" smtClean="0"/>
              <a:t> </a:t>
            </a:r>
            <a:r>
              <a:rPr lang="en-US" sz="2400" dirty="0" err="1" smtClean="0"/>
              <a:t>Rasail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beredar</a:t>
            </a:r>
            <a:r>
              <a:rPr lang="en-US" sz="2400" dirty="0" smtClean="0"/>
              <a:t> di </a:t>
            </a:r>
            <a:r>
              <a:rPr lang="en-US" sz="2400" dirty="0" err="1" smtClean="0"/>
              <a:t>hadapan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SALAH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susunan</a:t>
            </a:r>
            <a:r>
              <a:rPr lang="en-US" sz="2400" dirty="0" smtClean="0"/>
              <a:t> </a:t>
            </a:r>
            <a:r>
              <a:rPr lang="en-US" sz="2400" dirty="0" err="1" smtClean="0"/>
              <a:t>makalah-makalah</a:t>
            </a:r>
            <a:r>
              <a:rPr lang="en-US" sz="2400" dirty="0" smtClean="0"/>
              <a:t> Imam Al-</a:t>
            </a:r>
            <a:r>
              <a:rPr lang="en-US" sz="2400" dirty="0" err="1" smtClean="0"/>
              <a:t>Banna</a:t>
            </a:r>
            <a:endParaRPr lang="en-US" sz="2400" dirty="0" smtClean="0"/>
          </a:p>
          <a:p>
            <a:pPr lvl="1"/>
            <a:r>
              <a:rPr lang="en-US" sz="2000" dirty="0" err="1" smtClean="0"/>
              <a:t>Makalah</a:t>
            </a:r>
            <a:r>
              <a:rPr lang="en-US" sz="2000" dirty="0" smtClean="0"/>
              <a:t> ke-7, 8 </a:t>
            </a:r>
            <a:r>
              <a:rPr lang="en-US" sz="2000" dirty="0" err="1" smtClean="0"/>
              <a:t>dan</a:t>
            </a:r>
            <a:r>
              <a:rPr lang="en-US" sz="2000" dirty="0" smtClean="0"/>
              <a:t> 9 </a:t>
            </a:r>
            <a:r>
              <a:rPr lang="en-US" sz="2000" dirty="0" err="1" smtClean="0"/>
              <a:t>mendahului</a:t>
            </a:r>
            <a:r>
              <a:rPr lang="en-US" sz="2000" dirty="0" smtClean="0"/>
              <a:t> </a:t>
            </a:r>
            <a:r>
              <a:rPr lang="en-US" sz="2000" dirty="0" err="1" smtClean="0"/>
              <a:t>makalah</a:t>
            </a:r>
            <a:r>
              <a:rPr lang="en-US" sz="2000" dirty="0" smtClean="0"/>
              <a:t> ke-6</a:t>
            </a:r>
          </a:p>
          <a:p>
            <a:r>
              <a:rPr lang="en-US" sz="2400" dirty="0" err="1" smtClean="0"/>
              <a:t>Risalah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pernah</a:t>
            </a:r>
            <a:r>
              <a:rPr lang="en-US" sz="2400" dirty="0" smtClean="0"/>
              <a:t> </a:t>
            </a:r>
            <a:r>
              <a:rPr lang="en-US" sz="2400" dirty="0" err="1" smtClean="0"/>
              <a:t>diterbitkan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Markaz</a:t>
            </a:r>
            <a:r>
              <a:rPr lang="en-US" sz="2400" dirty="0" smtClean="0"/>
              <a:t> Am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risalah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: </a:t>
            </a:r>
            <a:r>
              <a:rPr lang="en-US" sz="2400" dirty="0" err="1" smtClean="0"/>
              <a:t>Dakwatuna</a:t>
            </a:r>
            <a:r>
              <a:rPr lang="en-US" sz="2400" dirty="0" smtClean="0"/>
              <a:t> – </a:t>
            </a:r>
            <a:r>
              <a:rPr lang="en-US" sz="2400" dirty="0" err="1" smtClean="0"/>
              <a:t>Ilaa</a:t>
            </a:r>
            <a:r>
              <a:rPr lang="en-US" sz="2400" dirty="0" smtClean="0"/>
              <a:t> </a:t>
            </a:r>
            <a:r>
              <a:rPr lang="en-US" sz="2400" dirty="0" err="1" smtClean="0"/>
              <a:t>ayyi</a:t>
            </a:r>
            <a:r>
              <a:rPr lang="en-US" sz="2400" dirty="0" smtClean="0"/>
              <a:t> </a:t>
            </a:r>
            <a:r>
              <a:rPr lang="en-US" sz="2400" dirty="0" err="1" smtClean="0"/>
              <a:t>Syai’in</a:t>
            </a:r>
            <a:r>
              <a:rPr lang="en-US" sz="2400" dirty="0" smtClean="0"/>
              <a:t> </a:t>
            </a:r>
            <a:r>
              <a:rPr lang="en-US" sz="2400" dirty="0" err="1" smtClean="0"/>
              <a:t>Nad’un</a:t>
            </a:r>
            <a:r>
              <a:rPr lang="en-US" sz="2400" dirty="0" smtClean="0"/>
              <a:t> Naas – </a:t>
            </a:r>
            <a:r>
              <a:rPr lang="en-US" sz="2400" dirty="0" err="1" smtClean="0"/>
              <a:t>Nahwan</a:t>
            </a:r>
            <a:r>
              <a:rPr lang="en-US" sz="2400" dirty="0" smtClean="0"/>
              <a:t> </a:t>
            </a:r>
            <a:r>
              <a:rPr lang="en-US" sz="2400" dirty="0" err="1" smtClean="0"/>
              <a:t>Nur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5878127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YANG HARUS DITUNAIKAN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Waspadai</a:t>
            </a:r>
            <a:r>
              <a:rPr lang="en-US" sz="3600" dirty="0" smtClean="0"/>
              <a:t> </a:t>
            </a:r>
            <a:r>
              <a:rPr lang="en-US" sz="3600" dirty="0" err="1" smtClean="0"/>
              <a:t>penyimpangan</a:t>
            </a:r>
            <a:endParaRPr lang="en-US" sz="3600" dirty="0" smtClean="0"/>
          </a:p>
          <a:p>
            <a:r>
              <a:rPr lang="en-US" sz="3600" dirty="0" err="1" smtClean="0"/>
              <a:t>Perbaiki</a:t>
            </a:r>
            <a:r>
              <a:rPr lang="en-US" sz="3600" dirty="0" smtClean="0"/>
              <a:t> </a:t>
            </a:r>
            <a:r>
              <a:rPr lang="en-US" sz="3600" dirty="0" err="1" smtClean="0"/>
              <a:t>undang-undang</a:t>
            </a:r>
            <a:endParaRPr lang="en-US" sz="3600" dirty="0" smtClean="0"/>
          </a:p>
          <a:p>
            <a:r>
              <a:rPr lang="en-US" sz="3600" dirty="0" err="1" smtClean="0"/>
              <a:t>Perbaiki</a:t>
            </a:r>
            <a:r>
              <a:rPr lang="en-US" sz="3600" dirty="0" smtClean="0"/>
              <a:t> </a:t>
            </a:r>
            <a:r>
              <a:rPr lang="en-US" sz="3600" dirty="0" err="1" smtClean="0"/>
              <a:t>wajah</a:t>
            </a:r>
            <a:r>
              <a:rPr lang="en-US" sz="3600" dirty="0" smtClean="0"/>
              <a:t> </a:t>
            </a:r>
            <a:r>
              <a:rPr lang="en-US" sz="3600" dirty="0" err="1" smtClean="0"/>
              <a:t>sosial</a:t>
            </a:r>
            <a:endParaRPr lang="en-US" sz="3600" dirty="0" smtClean="0"/>
          </a:p>
          <a:p>
            <a:r>
              <a:rPr lang="en-US" sz="3600" dirty="0" err="1" smtClean="0"/>
              <a:t>Perangi</a:t>
            </a:r>
            <a:r>
              <a:rPr lang="en-US" sz="3600" dirty="0" smtClean="0"/>
              <a:t> </a:t>
            </a:r>
            <a:r>
              <a:rPr lang="en-US" sz="3600" dirty="0" err="1" smtClean="0"/>
              <a:t>hedonisme</a:t>
            </a:r>
            <a:endParaRPr lang="en-US" sz="3600" dirty="0" smtClean="0"/>
          </a:p>
          <a:p>
            <a:r>
              <a:rPr lang="en-US" sz="3600" dirty="0" err="1" smtClean="0"/>
              <a:t>Aturlah</a:t>
            </a:r>
            <a:r>
              <a:rPr lang="en-US" sz="3600" dirty="0" smtClean="0"/>
              <a:t> </a:t>
            </a:r>
            <a:r>
              <a:rPr lang="en-US" sz="3600" dirty="0" err="1" smtClean="0"/>
              <a:t>pendidikan</a:t>
            </a:r>
            <a:endParaRPr lang="en-US" sz="3600" dirty="0" smtClean="0"/>
          </a:p>
          <a:p>
            <a:r>
              <a:rPr lang="en-US" sz="3600" dirty="0" err="1" smtClean="0"/>
              <a:t>Manfaatkan</a:t>
            </a:r>
            <a:r>
              <a:rPr lang="en-US" sz="3600" dirty="0" smtClean="0"/>
              <a:t> </a:t>
            </a:r>
            <a:r>
              <a:rPr lang="en-US" sz="3600" dirty="0" err="1" smtClean="0"/>
              <a:t>persaudaraan</a:t>
            </a:r>
            <a:r>
              <a:rPr lang="en-US" sz="3600" dirty="0" smtClean="0"/>
              <a:t> kalian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Aplikasinya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sirah</a:t>
            </a:r>
            <a:r>
              <a:rPr lang="en-US" dirty="0" smtClean="0"/>
              <a:t> </a:t>
            </a:r>
            <a:r>
              <a:rPr lang="en-US" dirty="0" err="1" smtClean="0"/>
              <a:t>nabawiyah</a:t>
            </a:r>
            <a:endParaRPr lang="en-US" dirty="0" smtClean="0"/>
          </a:p>
          <a:p>
            <a:r>
              <a:rPr lang="en-US" dirty="0" err="1" smtClean="0"/>
              <a:t>Rasul</a:t>
            </a:r>
            <a:r>
              <a:rPr lang="en-US" dirty="0" smtClean="0"/>
              <a:t> SAW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menyatukan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endParaRPr lang="en-US" dirty="0" smtClean="0"/>
          </a:p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AQIDAH ISLAMIYAH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Buah AQIDAH ISLAM: 2 HAL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Membuahkan gerakan pembebasan Islam yang tiada taranya sepanjang sejarah</a:t>
            </a:r>
          </a:p>
          <a:p>
            <a:r>
              <a:rPr lang="en-US"/>
              <a:t>Persaudaraan Islam telah menjadikan setiap Muslim percaya bahwa setiap jengkal tanah yang ada di dalamnya manusia yang memeluk agama Al-Qur’an Suci, maka jengkal tanah itu adalah bagian dari tanah air Islam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Mencapai TUJUAN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Jalan panjang</a:t>
            </a:r>
          </a:p>
          <a:p>
            <a:r>
              <a:rPr lang="en-US" sz="2400"/>
              <a:t>Perspektif filsafat sosial: </a:t>
            </a:r>
            <a:r>
              <a:rPr lang="en-US" sz="2400">
                <a:solidFill>
                  <a:schemeClr val="hlink"/>
                </a:solidFill>
              </a:rPr>
              <a:t>“Kenyataan hari ini adalah mimpi kemarin, dan mimpi hari ini akan menjadi kenyataan esok hari”</a:t>
            </a:r>
          </a:p>
          <a:p>
            <a:r>
              <a:rPr lang="en-US" sz="2400"/>
              <a:t>Perspektif sejarah: “Kebangunan semua bangsa selalu bermula dari kelemahan, yang membuat orang berpikir bahwa itu sebentuk kemustahilan. Tapi di balik kemustahilan itu, sejarah sesungguhnya telah mengajarkan bahwa </a:t>
            </a:r>
            <a:r>
              <a:rPr lang="en-US" sz="2400">
                <a:solidFill>
                  <a:schemeClr val="hlink"/>
                </a:solidFill>
              </a:rPr>
              <a:t>kesabaran, keteguhan, kearifan, dan ketenangan melangkah</a:t>
            </a:r>
            <a:r>
              <a:rPr lang="en-US" sz="2400"/>
              <a:t>, telah mengantarkan bangsa-bangsa lemah itu merangkak dari ketidakberdayaan menuju kejayaan”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Adakah Jalan Lain?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838200"/>
            <a:ext cx="75438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Sekalipun jalan ini sangat panjang dan berliku, tapi tak ada pilihan lain selain ini.</a:t>
            </a:r>
          </a:p>
          <a:p>
            <a:pPr>
              <a:lnSpc>
                <a:spcPct val="90000"/>
              </a:lnSpc>
            </a:pPr>
            <a:r>
              <a:rPr lang="en-US"/>
              <a:t>Seorang pekerja pertama kali harus bekerja menunaikan kewajibannya, baru kemudian boleh mengharapkan hasil kerjanya</a:t>
            </a:r>
          </a:p>
          <a:p>
            <a:pPr lvl="1">
              <a:lnSpc>
                <a:spcPct val="90000"/>
              </a:lnSpc>
            </a:pPr>
            <a:r>
              <a:rPr lang="en-US"/>
              <a:t>Jika telah bekerja, berarti telah menunaikan kewajibannya, dan pasti kelak mendapatkan balasan dari Allah SWT</a:t>
            </a:r>
          </a:p>
          <a:p>
            <a:pPr lvl="1">
              <a:lnSpc>
                <a:spcPct val="90000"/>
              </a:lnSpc>
            </a:pPr>
            <a:r>
              <a:rPr lang="en-US"/>
              <a:t>Tak ada keraguan dalam hal ini, selagi syarat-syaratnya terpenuhi. Sedang masalah hasil, itu terserah kepada Allah SWT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543800" cy="609600"/>
          </a:xfrm>
        </p:spPr>
        <p:txBody>
          <a:bodyPr/>
          <a:lstStyle/>
          <a:p>
            <a:r>
              <a:rPr lang="en-US" sz="2800"/>
              <a:t>Kisah Kebangunan Suatu UMMAT: </a:t>
            </a:r>
            <a:br>
              <a:rPr lang="en-US" sz="2800"/>
            </a:br>
            <a:r>
              <a:rPr lang="en-US" sz="2800">
                <a:solidFill>
                  <a:schemeClr val="tx1"/>
                </a:solidFill>
              </a:rPr>
              <a:t>Kisah Nabi MUSA 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543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err="1" smtClean="0"/>
              <a:t>Kelemahan</a:t>
            </a:r>
            <a:r>
              <a:rPr lang="en-US" sz="2000" dirty="0" smtClean="0"/>
              <a:t> (</a:t>
            </a:r>
            <a:r>
              <a:rPr lang="ar-SA" sz="2000" dirty="0" smtClean="0"/>
              <a:t>ضَعْفٌ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600" dirty="0" err="1">
                <a:solidFill>
                  <a:schemeClr val="hlink"/>
                </a:solidFill>
              </a:rPr>
              <a:t>Hampir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menjadi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korban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kebiadaban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Fir’aun</a:t>
            </a:r>
            <a:endParaRPr lang="en-US" sz="1600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dirty="0" err="1">
                <a:solidFill>
                  <a:schemeClr val="hlink"/>
                </a:solidFill>
              </a:rPr>
              <a:t>Terusir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dari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Mesir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menuju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Madyan</a:t>
            </a:r>
            <a:endParaRPr lang="en-US" sz="16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Kepemimpinan</a:t>
            </a:r>
            <a:r>
              <a:rPr lang="en-US" sz="2000" dirty="0" smtClean="0"/>
              <a:t> (</a:t>
            </a:r>
            <a:r>
              <a:rPr lang="ar-SA" sz="2000" dirty="0"/>
              <a:t>زَعَامَةٌ 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600" dirty="0" err="1">
                <a:solidFill>
                  <a:schemeClr val="hlink"/>
                </a:solidFill>
              </a:rPr>
              <a:t>Tumbuh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besar</a:t>
            </a:r>
            <a:r>
              <a:rPr lang="en-US" sz="1600" dirty="0">
                <a:solidFill>
                  <a:schemeClr val="hlink"/>
                </a:solidFill>
              </a:rPr>
              <a:t> di </a:t>
            </a:r>
            <a:r>
              <a:rPr lang="en-US" sz="1600" dirty="0" err="1">
                <a:solidFill>
                  <a:schemeClr val="hlink"/>
                </a:solidFill>
              </a:rPr>
              <a:t>bawah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bimbingan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Ilahi</a:t>
            </a:r>
            <a:endParaRPr lang="en-US" sz="1600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hlink"/>
                </a:solidFill>
              </a:rPr>
              <a:t>Sang </a:t>
            </a:r>
            <a:r>
              <a:rPr lang="en-US" sz="1600" dirty="0" err="1">
                <a:solidFill>
                  <a:schemeClr val="hlink"/>
                </a:solidFill>
              </a:rPr>
              <a:t>Pemimpin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kembali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dengan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penuh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iman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dan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keyakinan</a:t>
            </a:r>
            <a:r>
              <a:rPr lang="en-US" sz="1600" dirty="0">
                <a:solidFill>
                  <a:schemeClr val="hlink"/>
                </a:solidFill>
              </a:rPr>
              <a:t>, </a:t>
            </a:r>
            <a:r>
              <a:rPr lang="en-US" sz="1600" dirty="0" err="1">
                <a:solidFill>
                  <a:schemeClr val="hlink"/>
                </a:solidFill>
              </a:rPr>
              <a:t>siap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menghadapi</a:t>
            </a:r>
            <a:r>
              <a:rPr lang="en-US" sz="1600" dirty="0">
                <a:solidFill>
                  <a:schemeClr val="hlink"/>
                </a:solidFill>
              </a:rPr>
              <a:t> sang </a:t>
            </a:r>
            <a:r>
              <a:rPr lang="en-US" sz="1600" dirty="0" err="1">
                <a:solidFill>
                  <a:schemeClr val="hlink"/>
                </a:solidFill>
              </a:rPr>
              <a:t>tiran</a:t>
            </a:r>
            <a:endParaRPr lang="en-US" sz="16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Pertarungan</a:t>
            </a:r>
            <a:r>
              <a:rPr lang="en-US" sz="2000" dirty="0" smtClean="0"/>
              <a:t> (</a:t>
            </a:r>
            <a:r>
              <a:rPr lang="ar-SA" sz="2000" dirty="0"/>
              <a:t>صِرَاعٌ 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600" dirty="0" err="1">
                <a:solidFill>
                  <a:schemeClr val="hlink"/>
                </a:solidFill>
              </a:rPr>
              <a:t>Amarah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dan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angkara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murka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kekuatan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tirani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atas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kebenaran</a:t>
            </a:r>
            <a:endParaRPr lang="en-US" sz="1600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dirty="0" err="1">
                <a:solidFill>
                  <a:schemeClr val="hlink"/>
                </a:solidFill>
              </a:rPr>
              <a:t>Pendukung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kebenaran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itu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sabar</a:t>
            </a:r>
            <a:r>
              <a:rPr lang="en-US" sz="1600" dirty="0">
                <a:solidFill>
                  <a:schemeClr val="hlink"/>
                </a:solidFill>
              </a:rPr>
              <a:t>, </a:t>
            </a:r>
            <a:r>
              <a:rPr lang="en-US" sz="1600" dirty="0" err="1">
                <a:solidFill>
                  <a:schemeClr val="hlink"/>
                </a:solidFill>
              </a:rPr>
              <a:t>dan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para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pemimpin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mereka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menjauhkan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mereka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dari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mimpi-mimpi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manis</a:t>
            </a:r>
            <a:r>
              <a:rPr lang="en-US" sz="1600" dirty="0">
                <a:solidFill>
                  <a:schemeClr val="hlink"/>
                </a:solidFill>
              </a:rPr>
              <a:t> agar </a:t>
            </a:r>
            <a:r>
              <a:rPr lang="en-US" sz="1600" dirty="0" err="1">
                <a:solidFill>
                  <a:schemeClr val="hlink"/>
                </a:solidFill>
              </a:rPr>
              <a:t>kelemahan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tak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menemukan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jalan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menuju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hati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mereka</a:t>
            </a:r>
            <a:endParaRPr lang="en-US" sz="16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Iman</a:t>
            </a:r>
            <a:r>
              <a:rPr lang="en-US" sz="2000" dirty="0" smtClean="0"/>
              <a:t> (</a:t>
            </a:r>
            <a:r>
              <a:rPr lang="ar-SA" sz="2000" dirty="0"/>
              <a:t>إِيْمَانٌ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hlink"/>
                </a:solidFill>
              </a:rPr>
              <a:t>Para </a:t>
            </a:r>
            <a:r>
              <a:rPr lang="en-US" sz="1600" dirty="0" err="1">
                <a:solidFill>
                  <a:schemeClr val="hlink"/>
                </a:solidFill>
              </a:rPr>
              <a:t>pengikut</a:t>
            </a:r>
            <a:r>
              <a:rPr lang="en-US" sz="1600" dirty="0">
                <a:solidFill>
                  <a:schemeClr val="hlink"/>
                </a:solidFill>
              </a:rPr>
              <a:t> sang </a:t>
            </a:r>
            <a:r>
              <a:rPr lang="en-US" sz="1600" dirty="0" err="1">
                <a:solidFill>
                  <a:schemeClr val="hlink"/>
                </a:solidFill>
              </a:rPr>
              <a:t>pemimpin</a:t>
            </a:r>
            <a:r>
              <a:rPr lang="en-US" sz="1600" dirty="0">
                <a:solidFill>
                  <a:schemeClr val="hlink"/>
                </a:solidFill>
              </a:rPr>
              <a:t> yang </a:t>
            </a:r>
            <a:r>
              <a:rPr lang="en-US" sz="1600" dirty="0" err="1">
                <a:solidFill>
                  <a:schemeClr val="hlink"/>
                </a:solidFill>
              </a:rPr>
              <a:t>telah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mengimani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da’wahnya</a:t>
            </a:r>
            <a:endParaRPr lang="en-US" sz="1600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dirty="0" err="1">
                <a:solidFill>
                  <a:schemeClr val="hlink"/>
                </a:solidFill>
              </a:rPr>
              <a:t>Keteguhan</a:t>
            </a:r>
            <a:r>
              <a:rPr lang="en-US" sz="1600" dirty="0">
                <a:solidFill>
                  <a:schemeClr val="hlink"/>
                </a:solidFill>
              </a:rPr>
              <a:t>, </a:t>
            </a:r>
            <a:r>
              <a:rPr lang="en-US" sz="1600" dirty="0" err="1">
                <a:solidFill>
                  <a:schemeClr val="hlink"/>
                </a:solidFill>
              </a:rPr>
              <a:t>kesabaran</a:t>
            </a:r>
            <a:r>
              <a:rPr lang="en-US" sz="1600" dirty="0">
                <a:solidFill>
                  <a:schemeClr val="hlink"/>
                </a:solidFill>
              </a:rPr>
              <a:t>, </a:t>
            </a:r>
            <a:r>
              <a:rPr lang="en-US" sz="1600" dirty="0" err="1">
                <a:solidFill>
                  <a:schemeClr val="hlink"/>
                </a:solidFill>
              </a:rPr>
              <a:t>ketegaran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memegang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kebenaran</a:t>
            </a:r>
            <a:endParaRPr lang="en-US" sz="16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err="1"/>
              <a:t>Kemenangan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ar-SA" sz="1800" dirty="0"/>
              <a:t>اِنْتِصَارٌ</a:t>
            </a:r>
            <a:r>
              <a:rPr lang="en-US" sz="1800" dirty="0" smtClean="0"/>
              <a:t>)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600" dirty="0" err="1">
                <a:solidFill>
                  <a:schemeClr val="hlink"/>
                </a:solidFill>
              </a:rPr>
              <a:t>Kesuksesan</a:t>
            </a:r>
            <a:r>
              <a:rPr lang="en-US" sz="1600" dirty="0">
                <a:solidFill>
                  <a:schemeClr val="hlink"/>
                </a:solidFill>
              </a:rPr>
              <a:t>, </a:t>
            </a:r>
            <a:r>
              <a:rPr lang="en-US" sz="1600" dirty="0" err="1">
                <a:solidFill>
                  <a:schemeClr val="hlink"/>
                </a:solidFill>
              </a:rPr>
              <a:t>keberuntungan</a:t>
            </a:r>
            <a:r>
              <a:rPr lang="en-US" sz="1600" dirty="0">
                <a:solidFill>
                  <a:schemeClr val="hlink"/>
                </a:solidFill>
              </a:rPr>
              <a:t>, </a:t>
            </a:r>
            <a:r>
              <a:rPr lang="en-US" sz="1600" dirty="0" err="1">
                <a:solidFill>
                  <a:schemeClr val="hlink"/>
                </a:solidFill>
              </a:rPr>
              <a:t>kemenangan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dan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berita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gembira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menghamburi</a:t>
            </a:r>
            <a:r>
              <a:rPr lang="en-US" sz="1600" dirty="0">
                <a:solidFill>
                  <a:schemeClr val="hlink"/>
                </a:solidFill>
              </a:rPr>
              <a:t> orang-orang yang </a:t>
            </a:r>
            <a:r>
              <a:rPr lang="en-US" sz="1600" dirty="0" err="1">
                <a:solidFill>
                  <a:schemeClr val="hlink"/>
                </a:solidFill>
              </a:rPr>
              <a:t>tertindas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itu</a:t>
            </a:r>
            <a:endParaRPr lang="en-US" sz="1600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dirty="0" err="1">
                <a:solidFill>
                  <a:schemeClr val="hlink"/>
                </a:solidFill>
              </a:rPr>
              <a:t>Ia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adalah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mimpin</a:t>
            </a:r>
            <a:r>
              <a:rPr lang="en-US" sz="1600" dirty="0">
                <a:solidFill>
                  <a:schemeClr val="hlink"/>
                </a:solidFill>
              </a:rPr>
              <a:t> yang </a:t>
            </a:r>
            <a:r>
              <a:rPr lang="en-US" sz="1600" dirty="0" err="1">
                <a:solidFill>
                  <a:schemeClr val="hlink"/>
                </a:solidFill>
              </a:rPr>
              <a:t>menjadi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kenyataan</a:t>
            </a:r>
            <a:r>
              <a:rPr lang="en-US" sz="1600" dirty="0">
                <a:solidFill>
                  <a:schemeClr val="hlink"/>
                </a:solidFill>
              </a:rPr>
              <a:t> di </a:t>
            </a:r>
            <a:r>
              <a:rPr lang="en-US" sz="1600" dirty="0" err="1">
                <a:solidFill>
                  <a:schemeClr val="hlink"/>
                </a:solidFill>
              </a:rPr>
              <a:t>depan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mata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para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pemimpi</a:t>
            </a:r>
            <a:endParaRPr lang="en-US" sz="1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Analisis Historis Gerakan Pembaruan dan Kebangkitan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543800" cy="4953000"/>
          </a:xfrm>
        </p:spPr>
        <p:txBody>
          <a:bodyPr/>
          <a:lstStyle/>
          <a:p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agar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pelajaran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nasihat</a:t>
            </a:r>
            <a:endParaRPr lang="en-US" sz="1800" dirty="0" smtClean="0"/>
          </a:p>
          <a:p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risalah</a:t>
            </a:r>
            <a:r>
              <a:rPr lang="en-US" sz="1800" dirty="0" smtClean="0"/>
              <a:t> “</a:t>
            </a:r>
            <a:r>
              <a:rPr lang="en-US" sz="1800" dirty="0" err="1" smtClean="0"/>
              <a:t>Ilaa</a:t>
            </a:r>
            <a:r>
              <a:rPr lang="en-US" sz="1800" dirty="0" smtClean="0"/>
              <a:t> </a:t>
            </a:r>
            <a:r>
              <a:rPr lang="en-US" sz="1800" dirty="0" err="1" smtClean="0"/>
              <a:t>Ayyi</a:t>
            </a:r>
            <a:r>
              <a:rPr lang="en-US" sz="1800" dirty="0" smtClean="0"/>
              <a:t> </a:t>
            </a:r>
            <a:r>
              <a:rPr lang="en-US" sz="1800" dirty="0" err="1" smtClean="0"/>
              <a:t>Syaiin</a:t>
            </a:r>
            <a:r>
              <a:rPr lang="en-US" sz="1800" dirty="0" smtClean="0"/>
              <a:t> </a:t>
            </a:r>
            <a:r>
              <a:rPr lang="en-US" sz="1800" dirty="0" err="1" smtClean="0"/>
              <a:t>Nad’un</a:t>
            </a:r>
            <a:r>
              <a:rPr lang="en-US" sz="1800" dirty="0" smtClean="0"/>
              <a:t> Naas”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disebutkan</a:t>
            </a:r>
            <a:r>
              <a:rPr lang="en-US" sz="1800" dirty="0" smtClean="0"/>
              <a:t> </a:t>
            </a:r>
            <a:r>
              <a:rPr lang="en-US" sz="1800" dirty="0" err="1" smtClean="0"/>
              <a:t>karakteristik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kebangkitan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ia</a:t>
            </a:r>
            <a:r>
              <a:rPr lang="en-US" sz="1800" dirty="0" smtClean="0"/>
              <a:t>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</a:t>
            </a:r>
            <a:r>
              <a:rPr lang="en-US" sz="1800" dirty="0" err="1" smtClean="0"/>
              <a:t>bermula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kelemahan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orang lain </a:t>
            </a:r>
            <a:r>
              <a:rPr lang="en-US" sz="1800" dirty="0" err="1" smtClean="0"/>
              <a:t>pesimis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keberhasilannya</a:t>
            </a:r>
            <a:endParaRPr lang="en-US" sz="1800" dirty="0" smtClean="0"/>
          </a:p>
          <a:p>
            <a:pPr lvl="1"/>
            <a:r>
              <a:rPr lang="en-US" sz="1600" dirty="0" err="1" smtClean="0"/>
              <a:t>Siapa</a:t>
            </a:r>
            <a:r>
              <a:rPr lang="en-US" sz="1600" dirty="0" smtClean="0"/>
              <a:t> yang </a:t>
            </a:r>
            <a:r>
              <a:rPr lang="en-US" sz="1600" dirty="0" err="1" smtClean="0"/>
              <a:t>percaya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en-US" sz="1600" dirty="0" err="1" smtClean="0"/>
              <a:t>Rasulullah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semula</a:t>
            </a:r>
            <a:r>
              <a:rPr lang="en-US" sz="1600" dirty="0" smtClean="0"/>
              <a:t> </a:t>
            </a:r>
            <a:r>
              <a:rPr lang="en-US" sz="1600" dirty="0" err="1" smtClean="0"/>
              <a:t>sendirian</a:t>
            </a:r>
            <a:r>
              <a:rPr lang="en-US" sz="1600" dirty="0" smtClean="0"/>
              <a:t> di </a:t>
            </a:r>
            <a:r>
              <a:rPr lang="en-US" sz="1600" dirty="0" err="1" smtClean="0"/>
              <a:t>gurun</a:t>
            </a:r>
            <a:r>
              <a:rPr lang="en-US" sz="1600" dirty="0" smtClean="0"/>
              <a:t> </a:t>
            </a:r>
            <a:r>
              <a:rPr lang="en-US" sz="1600" dirty="0" err="1" smtClean="0"/>
              <a:t>pasir</a:t>
            </a:r>
            <a:r>
              <a:rPr lang="en-US" sz="1600" dirty="0" smtClean="0"/>
              <a:t> yang </a:t>
            </a:r>
            <a:r>
              <a:rPr lang="en-US" sz="1600" dirty="0" err="1" smtClean="0"/>
              <a:t>gersang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merubah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mercusuar</a:t>
            </a:r>
            <a:r>
              <a:rPr lang="en-US" sz="1600" dirty="0" smtClean="0"/>
              <a:t> </a:t>
            </a:r>
            <a:r>
              <a:rPr lang="en-US" sz="1600" dirty="0" err="1" smtClean="0"/>
              <a:t>iptek</a:t>
            </a:r>
            <a:r>
              <a:rPr lang="en-US" sz="1600" dirty="0" smtClean="0"/>
              <a:t>, </a:t>
            </a:r>
            <a:r>
              <a:rPr lang="en-US" sz="1600" dirty="0" err="1" smtClean="0"/>
              <a:t>punya</a:t>
            </a:r>
            <a:r>
              <a:rPr lang="en-US" sz="1600" dirty="0" smtClean="0"/>
              <a:t> </a:t>
            </a:r>
            <a:r>
              <a:rPr lang="en-US" sz="1600" dirty="0" err="1" smtClean="0"/>
              <a:t>pengaruh</a:t>
            </a:r>
            <a:r>
              <a:rPr lang="en-US" sz="1600" dirty="0" smtClean="0"/>
              <a:t> spiritual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politik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err="1" smtClean="0"/>
              <a:t>Siapa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menyangka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en-US" sz="1600" dirty="0" err="1" smtClean="0"/>
              <a:t>lelaki</a:t>
            </a:r>
            <a:r>
              <a:rPr lang="en-US" sz="1600" dirty="0" smtClean="0"/>
              <a:t> yang </a:t>
            </a:r>
            <a:r>
              <a:rPr lang="en-US" sz="1600" dirty="0" err="1" smtClean="0"/>
              <a:t>lembut</a:t>
            </a:r>
            <a:r>
              <a:rPr lang="en-US" sz="1600" dirty="0" smtClean="0"/>
              <a:t> (Abu </a:t>
            </a:r>
            <a:r>
              <a:rPr lang="en-US" sz="1600" dirty="0" err="1" smtClean="0"/>
              <a:t>Bakar</a:t>
            </a:r>
            <a:r>
              <a:rPr lang="en-US" sz="1600" dirty="0" smtClean="0"/>
              <a:t>) </a:t>
            </a:r>
            <a:r>
              <a:rPr lang="en-US" sz="1600" dirty="0" err="1" smtClean="0"/>
              <a:t>mampu</a:t>
            </a:r>
            <a:r>
              <a:rPr lang="en-US" sz="1600" dirty="0" smtClean="0"/>
              <a:t> </a:t>
            </a:r>
            <a:r>
              <a:rPr lang="en-US" sz="1600" dirty="0" err="1" smtClean="0"/>
              <a:t>mengirim</a:t>
            </a:r>
            <a:r>
              <a:rPr lang="en-US" sz="1600" dirty="0" smtClean="0"/>
              <a:t> </a:t>
            </a:r>
            <a:r>
              <a:rPr lang="en-US" sz="1600" dirty="0" err="1" smtClean="0"/>
              <a:t>sebelas</a:t>
            </a:r>
            <a:r>
              <a:rPr lang="en-US" sz="1600" dirty="0" smtClean="0"/>
              <a:t> </a:t>
            </a:r>
            <a:r>
              <a:rPr lang="en-US" sz="1600" dirty="0" err="1" smtClean="0"/>
              <a:t>pasukan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sehari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memberantas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pembangkang</a:t>
            </a:r>
            <a:r>
              <a:rPr lang="en-US" sz="1600" dirty="0" smtClean="0"/>
              <a:t>, </a:t>
            </a:r>
            <a:r>
              <a:rPr lang="en-US" sz="1600" dirty="0" err="1" smtClean="0"/>
              <a:t>murtadin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mengembalikan</a:t>
            </a:r>
            <a:r>
              <a:rPr lang="en-US" sz="1600" dirty="0" smtClean="0"/>
              <a:t> </a:t>
            </a:r>
            <a:r>
              <a:rPr lang="en-US" sz="1600" dirty="0" err="1" smtClean="0"/>
              <a:t>hak-hak</a:t>
            </a:r>
            <a:r>
              <a:rPr lang="en-US" sz="1600" dirty="0" smtClean="0"/>
              <a:t> Allah?</a:t>
            </a:r>
          </a:p>
          <a:p>
            <a:pPr lvl="1"/>
            <a:r>
              <a:rPr lang="en-US" sz="1600" dirty="0" err="1" smtClean="0"/>
              <a:t>Siapa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mengira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en-US" sz="1600" dirty="0" err="1" smtClean="0"/>
              <a:t>sekelompok</a:t>
            </a:r>
            <a:r>
              <a:rPr lang="en-US" sz="1600" dirty="0" smtClean="0"/>
              <a:t> </a:t>
            </a:r>
            <a:r>
              <a:rPr lang="en-US" sz="1600" dirty="0" err="1" smtClean="0"/>
              <a:t>kecil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terdiri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Ali </a:t>
            </a:r>
            <a:r>
              <a:rPr lang="en-US" sz="1600" dirty="0" err="1" smtClean="0"/>
              <a:t>dan</a:t>
            </a:r>
            <a:r>
              <a:rPr lang="en-US" sz="1600" dirty="0" smtClean="0"/>
              <a:t> Abbas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waktu</a:t>
            </a:r>
            <a:r>
              <a:rPr lang="en-US" sz="1600" dirty="0" smtClean="0"/>
              <a:t> </a:t>
            </a:r>
            <a:r>
              <a:rPr lang="en-US" sz="1600" dirty="0" err="1" smtClean="0"/>
              <a:t>singkat</a:t>
            </a:r>
            <a:r>
              <a:rPr lang="en-US" sz="1600" dirty="0" smtClean="0"/>
              <a:t> </a:t>
            </a:r>
            <a:r>
              <a:rPr lang="en-US" sz="1600" dirty="0" err="1" smtClean="0"/>
              <a:t>berhasil</a:t>
            </a:r>
            <a:r>
              <a:rPr lang="en-US" sz="1600" dirty="0" smtClean="0"/>
              <a:t> </a:t>
            </a:r>
            <a:r>
              <a:rPr lang="en-US" sz="1600" dirty="0" err="1" smtClean="0"/>
              <a:t>menumbangkan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kerajaan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kuat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luas</a:t>
            </a:r>
            <a:r>
              <a:rPr lang="en-US" sz="1600" dirty="0" smtClean="0"/>
              <a:t> </a:t>
            </a:r>
            <a:r>
              <a:rPr lang="en-US" sz="1600" dirty="0" err="1" smtClean="0"/>
              <a:t>lalu</a:t>
            </a:r>
            <a:r>
              <a:rPr lang="en-US" sz="1600" dirty="0" smtClean="0"/>
              <a:t> </a:t>
            </a:r>
            <a:r>
              <a:rPr lang="en-US" sz="1600" dirty="0" err="1" smtClean="0"/>
              <a:t>mendirikan</a:t>
            </a:r>
            <a:r>
              <a:rPr lang="en-US" sz="1600" dirty="0" smtClean="0"/>
              <a:t> </a:t>
            </a:r>
            <a:r>
              <a:rPr lang="en-US" sz="1600" dirty="0" err="1" smtClean="0"/>
              <a:t>Daulah</a:t>
            </a:r>
            <a:r>
              <a:rPr lang="en-US" sz="1600" dirty="0" smtClean="0"/>
              <a:t> </a:t>
            </a:r>
            <a:r>
              <a:rPr lang="en-US" sz="1600" dirty="0" err="1" smtClean="0"/>
              <a:t>Abbasiyah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err="1" smtClean="0"/>
              <a:t>Begitu</a:t>
            </a:r>
            <a:r>
              <a:rPr lang="en-US" sz="1600" dirty="0" smtClean="0"/>
              <a:t> pula </a:t>
            </a:r>
            <a:r>
              <a:rPr lang="en-US" sz="1600" dirty="0" err="1" smtClean="0"/>
              <a:t>Daulah</a:t>
            </a:r>
            <a:r>
              <a:rPr lang="en-US" sz="1600" dirty="0" smtClean="0"/>
              <a:t> </a:t>
            </a:r>
            <a:r>
              <a:rPr lang="en-US" sz="1600" dirty="0" err="1" smtClean="0"/>
              <a:t>Ayyubiyah</a:t>
            </a:r>
            <a:r>
              <a:rPr lang="en-US" sz="1600" dirty="0" smtClean="0"/>
              <a:t>, </a:t>
            </a:r>
            <a:r>
              <a:rPr lang="en-US" sz="1600" dirty="0" err="1" smtClean="0"/>
              <a:t>Su’udiyah</a:t>
            </a:r>
            <a:r>
              <a:rPr lang="en-US" sz="1600" dirty="0" smtClean="0"/>
              <a:t>, </a:t>
            </a:r>
            <a:r>
              <a:rPr lang="en-US" sz="1600" dirty="0" err="1" smtClean="0"/>
              <a:t>Jerman</a:t>
            </a:r>
            <a:r>
              <a:rPr lang="en-US" sz="1600" dirty="0" smtClean="0"/>
              <a:t>, </a:t>
            </a:r>
            <a:r>
              <a:rPr lang="en-US" sz="1600" dirty="0" err="1" smtClean="0"/>
              <a:t>dll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4240998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772400" cy="868362"/>
          </a:xfrm>
        </p:spPr>
        <p:txBody>
          <a:bodyPr/>
          <a:lstStyle/>
          <a:p>
            <a:r>
              <a:rPr lang="en-US" sz="3600" dirty="0" err="1" smtClean="0"/>
              <a:t>Indikasi-indikasi</a:t>
            </a:r>
            <a:r>
              <a:rPr lang="en-US" sz="3600" dirty="0" smtClean="0"/>
              <a:t> </a:t>
            </a:r>
            <a:r>
              <a:rPr lang="en-US" sz="3600" dirty="0" err="1" smtClean="0"/>
              <a:t>Adanya</a:t>
            </a:r>
            <a:r>
              <a:rPr lang="en-US" sz="3600" dirty="0" smtClean="0"/>
              <a:t> </a:t>
            </a:r>
            <a:r>
              <a:rPr lang="en-US" sz="3600" dirty="0" err="1" smtClean="0"/>
              <a:t>Kebangkitan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543800" cy="4800600"/>
          </a:xfrm>
        </p:spPr>
        <p:txBody>
          <a:bodyPr/>
          <a:lstStyle/>
          <a:p>
            <a:r>
              <a:rPr lang="en-US" sz="1800" b="1" dirty="0" err="1" smtClean="0">
                <a:solidFill>
                  <a:srgbClr val="FFFF00"/>
                </a:solidFill>
              </a:rPr>
              <a:t>Perspektif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sosial</a:t>
            </a:r>
            <a:r>
              <a:rPr lang="en-US" sz="1800" dirty="0" smtClean="0"/>
              <a:t>: “</a:t>
            </a:r>
            <a:r>
              <a:rPr lang="en-US" sz="1800" dirty="0" err="1" smtClean="0"/>
              <a:t>Kenyataan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adalah </a:t>
            </a:r>
            <a:r>
              <a:rPr lang="en-US" sz="1800" dirty="0" err="1" smtClean="0"/>
              <a:t>mimpi</a:t>
            </a:r>
            <a:r>
              <a:rPr lang="en-US" sz="1800" dirty="0" smtClean="0"/>
              <a:t> </a:t>
            </a:r>
            <a:r>
              <a:rPr lang="en-US" sz="1800" dirty="0" err="1" smtClean="0"/>
              <a:t>kemarin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mimpi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kenyataan</a:t>
            </a:r>
            <a:r>
              <a:rPr lang="en-US" sz="1800" dirty="0" smtClean="0"/>
              <a:t> </a:t>
            </a:r>
            <a:r>
              <a:rPr lang="en-US" sz="1800" dirty="0" err="1" smtClean="0"/>
              <a:t>esok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”</a:t>
            </a:r>
          </a:p>
          <a:p>
            <a:r>
              <a:rPr lang="en-US" sz="1800" b="1" dirty="0" err="1" smtClean="0">
                <a:solidFill>
                  <a:srgbClr val="FFFF00"/>
                </a:solidFill>
              </a:rPr>
              <a:t>Perspektif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sejarah</a:t>
            </a:r>
            <a:r>
              <a:rPr lang="en-US" sz="1800" dirty="0" smtClean="0"/>
              <a:t>: </a:t>
            </a:r>
            <a:r>
              <a:rPr lang="en-US" sz="1800" dirty="0" err="1" smtClean="0"/>
              <a:t>Sejarah</a:t>
            </a:r>
            <a:r>
              <a:rPr lang="en-US" sz="1800" dirty="0" smtClean="0"/>
              <a:t> </a:t>
            </a:r>
            <a:r>
              <a:rPr lang="en-US" sz="1800" dirty="0" err="1" smtClean="0"/>
              <a:t>dakwah</a:t>
            </a:r>
            <a:r>
              <a:rPr lang="en-US" sz="1800" dirty="0" smtClean="0"/>
              <a:t> </a:t>
            </a:r>
            <a:r>
              <a:rPr lang="en-US" sz="1800" dirty="0" err="1" smtClean="0"/>
              <a:t>Rasulullah</a:t>
            </a:r>
            <a:r>
              <a:rPr lang="en-US" sz="1800" dirty="0" smtClean="0"/>
              <a:t>, </a:t>
            </a:r>
            <a:r>
              <a:rPr lang="en-US" sz="1800" dirty="0" err="1" smtClean="0"/>
              <a:t>bangkitnya</a:t>
            </a:r>
            <a:r>
              <a:rPr lang="en-US" sz="1800" dirty="0" smtClean="0"/>
              <a:t> Abu </a:t>
            </a:r>
            <a:r>
              <a:rPr lang="en-US" sz="1800" dirty="0" err="1" smtClean="0"/>
              <a:t>Bakar</a:t>
            </a:r>
            <a:r>
              <a:rPr lang="en-US" sz="1800" dirty="0" smtClean="0"/>
              <a:t>, </a:t>
            </a:r>
            <a:r>
              <a:rPr lang="en-US" sz="1800" dirty="0" err="1" smtClean="0"/>
              <a:t>Daulah</a:t>
            </a:r>
            <a:r>
              <a:rPr lang="en-US" sz="1800" dirty="0" smtClean="0"/>
              <a:t> </a:t>
            </a:r>
            <a:r>
              <a:rPr lang="en-US" sz="1800" dirty="0" err="1" smtClean="0"/>
              <a:t>Abbasiyah</a:t>
            </a:r>
            <a:r>
              <a:rPr lang="en-US" sz="1800" dirty="0" smtClean="0"/>
              <a:t>, </a:t>
            </a:r>
            <a:r>
              <a:rPr lang="en-US" sz="1800" dirty="0" err="1" smtClean="0"/>
              <a:t>Su’udiyah</a:t>
            </a:r>
            <a:r>
              <a:rPr lang="en-US" sz="1800" dirty="0" smtClean="0"/>
              <a:t>, </a:t>
            </a:r>
            <a:r>
              <a:rPr lang="en-US" sz="1800" dirty="0" err="1" smtClean="0"/>
              <a:t>Ayyubiyah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Jerman</a:t>
            </a:r>
            <a:r>
              <a:rPr lang="en-US" sz="1800" dirty="0" smtClean="0"/>
              <a:t>. </a:t>
            </a:r>
            <a:r>
              <a:rPr lang="en-US" sz="1800" dirty="0" err="1" smtClean="0"/>
              <a:t>Perhatikan</a:t>
            </a:r>
            <a:r>
              <a:rPr lang="en-US" sz="1800" dirty="0" smtClean="0"/>
              <a:t> pula </a:t>
            </a:r>
            <a:r>
              <a:rPr lang="en-US" sz="1800" dirty="0" err="1" smtClean="0"/>
              <a:t>kebangkitan</a:t>
            </a:r>
            <a:r>
              <a:rPr lang="en-US" sz="1800" dirty="0" smtClean="0"/>
              <a:t> </a:t>
            </a:r>
            <a:r>
              <a:rPr lang="en-US" sz="1800" dirty="0" err="1" smtClean="0"/>
              <a:t>Jepang</a:t>
            </a:r>
            <a:r>
              <a:rPr lang="en-US" sz="1800" dirty="0" smtClean="0"/>
              <a:t>, </a:t>
            </a:r>
            <a:r>
              <a:rPr lang="en-US" sz="1800" dirty="0" err="1" smtClean="0"/>
              <a:t>Cina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India</a:t>
            </a:r>
          </a:p>
          <a:p>
            <a:r>
              <a:rPr lang="en-US" sz="1800" b="1" dirty="0" err="1" smtClean="0">
                <a:solidFill>
                  <a:srgbClr val="FFFF00"/>
                </a:solidFill>
              </a:rPr>
              <a:t>Perspektif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logika</a:t>
            </a:r>
            <a:r>
              <a:rPr lang="en-US" sz="1800" dirty="0" smtClean="0"/>
              <a:t>: QS 7:164-165 </a:t>
            </a:r>
            <a:r>
              <a:rPr lang="en-US" sz="1800" dirty="0" err="1" smtClean="0"/>
              <a:t>orang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bekerja</a:t>
            </a:r>
            <a:r>
              <a:rPr lang="en-US" sz="1800" dirty="0" smtClean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tiga</a:t>
            </a:r>
            <a:r>
              <a:rPr lang="en-US" sz="1800" dirty="0" smtClean="0"/>
              <a:t> </a:t>
            </a:r>
            <a:r>
              <a:rPr lang="en-US" sz="1800" dirty="0" err="1" smtClean="0"/>
              <a:t>hal</a:t>
            </a:r>
            <a:r>
              <a:rPr lang="en-US" sz="1800" dirty="0" smtClean="0"/>
              <a:t>: </a:t>
            </a:r>
            <a:r>
              <a:rPr lang="en-US" sz="1800" dirty="0" err="1" smtClean="0"/>
              <a:t>menunaikan</a:t>
            </a:r>
            <a:r>
              <a:rPr lang="en-US" sz="1800" dirty="0" smtClean="0"/>
              <a:t> </a:t>
            </a:r>
            <a:r>
              <a:rPr lang="en-US" sz="1800" dirty="0" err="1" smtClean="0"/>
              <a:t>kewajiban</a:t>
            </a:r>
            <a:r>
              <a:rPr lang="en-US" sz="1800" dirty="0" smtClean="0"/>
              <a:t>. </a:t>
            </a:r>
            <a:r>
              <a:rPr lang="en-US" sz="1800" dirty="0" err="1" smtClean="0"/>
              <a:t>mendapat</a:t>
            </a:r>
            <a:r>
              <a:rPr lang="en-US" sz="1800" dirty="0" smtClean="0"/>
              <a:t> </a:t>
            </a:r>
            <a:r>
              <a:rPr lang="en-US" sz="1800" dirty="0" err="1" smtClean="0"/>
              <a:t>pahala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akhirat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mendapatkan</a:t>
            </a:r>
            <a:r>
              <a:rPr lang="en-US" sz="1800" dirty="0" smtClean="0"/>
              <a:t> </a:t>
            </a:r>
            <a:r>
              <a:rPr lang="en-US" sz="1800" dirty="0" err="1" smtClean="0"/>
              <a:t>manfaat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pasti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ia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akan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berhasil</a:t>
            </a:r>
            <a:endParaRPr lang="en-US" sz="1800" dirty="0" smtClean="0"/>
          </a:p>
          <a:p>
            <a:r>
              <a:rPr lang="en-US" sz="1800" b="1" dirty="0" err="1" smtClean="0">
                <a:solidFill>
                  <a:srgbClr val="FFFF00"/>
                </a:solidFill>
              </a:rPr>
              <a:t>Perspektif</a:t>
            </a:r>
            <a:r>
              <a:rPr lang="en-US" sz="1800" b="1" dirty="0" smtClean="0">
                <a:solidFill>
                  <a:srgbClr val="FFFF00"/>
                </a:solidFill>
              </a:rPr>
              <a:t> agama</a:t>
            </a:r>
            <a:r>
              <a:rPr lang="en-US" sz="1800" dirty="0" smtClean="0"/>
              <a:t>: </a:t>
            </a:r>
            <a:r>
              <a:rPr lang="en-US" sz="1800" dirty="0" err="1" smtClean="0"/>
              <a:t>Kisah</a:t>
            </a:r>
            <a:r>
              <a:rPr lang="en-US" sz="1800" dirty="0" smtClean="0"/>
              <a:t> </a:t>
            </a:r>
            <a:r>
              <a:rPr lang="en-US" sz="1800" dirty="0" err="1" smtClean="0"/>
              <a:t>kebangkitan</a:t>
            </a:r>
            <a:r>
              <a:rPr lang="en-US" sz="1800" dirty="0" smtClean="0"/>
              <a:t> </a:t>
            </a:r>
            <a:r>
              <a:rPr lang="en-US" sz="1800" dirty="0" err="1" smtClean="0"/>
              <a:t>Bani</a:t>
            </a:r>
            <a:r>
              <a:rPr lang="en-US" sz="1800" dirty="0" smtClean="0"/>
              <a:t> </a:t>
            </a:r>
            <a:r>
              <a:rPr lang="en-US" sz="1800" dirty="0" err="1" smtClean="0"/>
              <a:t>Israil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5 </a:t>
            </a:r>
            <a:r>
              <a:rPr lang="en-US" sz="1800" dirty="0" err="1" smtClean="0"/>
              <a:t>tahapan</a:t>
            </a:r>
            <a:r>
              <a:rPr lang="en-US" sz="1800" dirty="0" smtClean="0"/>
              <a:t>: 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kelemahan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penindasan</a:t>
            </a:r>
            <a:r>
              <a:rPr lang="en-US" sz="1800" dirty="0" smtClean="0"/>
              <a:t> (28:3-6), 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persiapan</a:t>
            </a:r>
            <a:r>
              <a:rPr lang="en-US" sz="1800" dirty="0" smtClean="0"/>
              <a:t> </a:t>
            </a:r>
            <a:r>
              <a:rPr lang="en-US" sz="1800" dirty="0" err="1" smtClean="0"/>
              <a:t>memegang</a:t>
            </a:r>
            <a:r>
              <a:rPr lang="en-US" sz="1800" dirty="0" smtClean="0"/>
              <a:t> </a:t>
            </a:r>
            <a:r>
              <a:rPr lang="en-US" sz="1800" dirty="0" err="1" smtClean="0"/>
              <a:t>kepemimpinan</a:t>
            </a:r>
            <a:r>
              <a:rPr lang="en-US" sz="1800" dirty="0" smtClean="0"/>
              <a:t> (26:16-21), 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pergulatan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perlawanan</a:t>
            </a:r>
            <a:r>
              <a:rPr lang="en-US" sz="1800" dirty="0" smtClean="0"/>
              <a:t> (7:127-128), 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keimanan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tantangan</a:t>
            </a:r>
            <a:r>
              <a:rPr lang="en-US" sz="1800" dirty="0" smtClean="0"/>
              <a:t> (20:72-73)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kemenangan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keberhasilan</a:t>
            </a:r>
            <a:r>
              <a:rPr lang="en-US" sz="1800" dirty="0" smtClean="0"/>
              <a:t> (20:80)</a:t>
            </a:r>
          </a:p>
        </p:txBody>
      </p:sp>
    </p:spTree>
    <p:extLst>
      <p:ext uri="{BB962C8B-B14F-4D97-AF65-F5344CB8AC3E}">
        <p14:creationId xmlns:p14="http://schemas.microsoft.com/office/powerpoint/2010/main" val="24979176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Siapakah Sekarang Pemimpi Itu?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Sebuah pemikiran akan berhasil diwujudkan manakala:</a:t>
            </a:r>
          </a:p>
          <a:p>
            <a:pPr lvl="1"/>
            <a:r>
              <a:rPr lang="en-US"/>
              <a:t>Kuat rasa </a:t>
            </a:r>
            <a:r>
              <a:rPr lang="en-US">
                <a:solidFill>
                  <a:schemeClr val="hlink"/>
                </a:solidFill>
              </a:rPr>
              <a:t>KEYAKINAN</a:t>
            </a:r>
            <a:r>
              <a:rPr lang="en-US"/>
              <a:t> kepadanya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IKHLAS</a:t>
            </a:r>
            <a:r>
              <a:rPr lang="en-US"/>
              <a:t> dalam berjuang di jalannya</a:t>
            </a:r>
          </a:p>
          <a:p>
            <a:pPr lvl="1"/>
            <a:r>
              <a:rPr lang="en-US"/>
              <a:t>Semakin </a:t>
            </a:r>
            <a:r>
              <a:rPr lang="en-US">
                <a:solidFill>
                  <a:schemeClr val="hlink"/>
                </a:solidFill>
              </a:rPr>
              <a:t>BERSEMANGAT</a:t>
            </a:r>
            <a:r>
              <a:rPr lang="en-US"/>
              <a:t> dalam merealisasikannya</a:t>
            </a:r>
          </a:p>
          <a:p>
            <a:pPr lvl="1"/>
            <a:r>
              <a:rPr lang="en-US"/>
              <a:t>Kesiapan untuk </a:t>
            </a:r>
            <a:r>
              <a:rPr lang="en-US">
                <a:solidFill>
                  <a:schemeClr val="hlink"/>
                </a:solidFill>
              </a:rPr>
              <a:t>BERAMAL dan BERKORBAN</a:t>
            </a:r>
            <a:r>
              <a:rPr lang="en-US"/>
              <a:t> dalam mewujudkannya</a:t>
            </a:r>
          </a:p>
          <a:p>
            <a:r>
              <a:rPr lang="en-US"/>
              <a:t>Ke-4 rukun ini adalah karakter yang melekat pada diri </a:t>
            </a:r>
            <a:r>
              <a:rPr lang="en-US">
                <a:solidFill>
                  <a:schemeClr val="hlink"/>
                </a:solidFill>
                <a:latin typeface="Algerian" pitchFamily="82" charset="0"/>
              </a:rPr>
              <a:t>PEMUDA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066800" y="2514600"/>
            <a:ext cx="78486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2667000"/>
            <a:ext cx="7543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2 Jenis Pemuda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Pemuda yang aktivitasnya lebih banyak tertuju kepada DIRInya sendiri daripada untuk umatnya</a:t>
            </a:r>
          </a:p>
          <a:p>
            <a:endParaRPr lang="en-US"/>
          </a:p>
          <a:p>
            <a:r>
              <a:rPr lang="en-US">
                <a:solidFill>
                  <a:schemeClr val="hlink"/>
                </a:solidFill>
              </a:rPr>
              <a:t>Pemuda yang berbuat untuk bangsanya lebih banyak dari pada berbuat untuk dirinya sendiri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val 152"/>
          <p:cNvSpPr/>
          <p:nvPr/>
        </p:nvSpPr>
        <p:spPr>
          <a:xfrm>
            <a:off x="0" y="4800600"/>
            <a:ext cx="5334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2"/>
          </a:xfrm>
        </p:spPr>
        <p:txBody>
          <a:bodyPr/>
          <a:lstStyle/>
          <a:p>
            <a:r>
              <a:rPr lang="ar-SA" dirty="0" smtClean="0"/>
              <a:t>إلى أي شيء ندعو الناس</a:t>
            </a:r>
            <a:r>
              <a:rPr lang="ar-SA" dirty="0"/>
              <a:t>؟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077200" y="1981200"/>
            <a:ext cx="990600" cy="381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Traditional Arabic" pitchFamily="2" charset="-78"/>
              </a:rPr>
              <a:t>إلى الغاية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Traditional Arabic" pitchFamily="2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73152" y="1066800"/>
            <a:ext cx="708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 dirty="0">
                <a:cs typeface="Traditional Arabic" pitchFamily="2" charset="-78"/>
              </a:rPr>
              <a:t>الفاسدة</a:t>
            </a:r>
            <a:endParaRPr lang="en-US" sz="2000" b="1" dirty="0">
              <a:cs typeface="Traditional Arabic" pitchFamily="2" charset="-7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13097" y="3048000"/>
            <a:ext cx="845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000" b="1" dirty="0">
                <a:cs typeface="Traditional Arabic" pitchFamily="2" charset="-78"/>
              </a:rPr>
              <a:t>الصحيحة</a:t>
            </a:r>
            <a:endParaRPr lang="en-US" sz="2000" b="1" dirty="0">
              <a:cs typeface="Traditional Arabic" pitchFamily="2" charset="-78"/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2667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noFill/>
                  <a:round/>
                  <a:headEnd/>
                  <a:tailEnd/>
                </a:ln>
                <a:noFill/>
                <a:latin typeface="Arial Black"/>
              </a:rPr>
              <a:t>X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41610" y="838200"/>
            <a:ext cx="94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dirty="0">
                <a:cs typeface="Traditional Arabic" pitchFamily="2" charset="-78"/>
              </a:rPr>
              <a:t>الأكل والمتعة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67400" y="1143000"/>
            <a:ext cx="1517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ar-SA" dirty="0">
                <a:cs typeface="Traditional Arabic" pitchFamily="2" charset="-78"/>
              </a:rPr>
              <a:t>الزينة </a:t>
            </a:r>
            <a:r>
              <a:rPr lang="ar-SA" dirty="0" smtClean="0">
                <a:cs typeface="Traditional Arabic" pitchFamily="2" charset="-78"/>
              </a:rPr>
              <a:t>والعرض الزائل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181600" y="1535668"/>
            <a:ext cx="2202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ar-SA" dirty="0">
                <a:cs typeface="Traditional Arabic" pitchFamily="2" charset="-78"/>
              </a:rPr>
              <a:t>إيقاد الفتن </a:t>
            </a:r>
            <a:r>
              <a:rPr lang="ar-SA" dirty="0" smtClean="0">
                <a:cs typeface="Traditional Arabic" pitchFamily="2" charset="-78"/>
              </a:rPr>
              <a:t>وإحياء الشروروالمفاسد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604864" y="2209800"/>
            <a:ext cx="862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dirty="0">
                <a:cs typeface="Traditional Arabic" pitchFamily="2" charset="-78"/>
              </a:rPr>
              <a:t>هداية البشر</a:t>
            </a:r>
          </a:p>
          <a:p>
            <a:pPr algn="r"/>
            <a:r>
              <a:rPr lang="ar-SA" dirty="0">
                <a:cs typeface="Traditional Arabic" pitchFamily="2" charset="-78"/>
              </a:rPr>
              <a:t>إلى الحق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446167" y="2971800"/>
            <a:ext cx="10214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dirty="0">
                <a:cs typeface="Traditional Arabic" pitchFamily="2" charset="-78"/>
              </a:rPr>
              <a:t>إرشاد الناس</a:t>
            </a:r>
          </a:p>
          <a:p>
            <a:pPr algn="r"/>
            <a:r>
              <a:rPr lang="ar-SA" dirty="0">
                <a:cs typeface="Traditional Arabic" pitchFamily="2" charset="-78"/>
              </a:rPr>
              <a:t>جميعا إلى الخير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477000" y="3886200"/>
            <a:ext cx="11015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dirty="0">
                <a:cs typeface="Traditional Arabic" pitchFamily="2" charset="-78"/>
              </a:rPr>
              <a:t>إنارة العالم كله</a:t>
            </a:r>
          </a:p>
          <a:p>
            <a:pPr algn="r"/>
            <a:r>
              <a:rPr lang="ar-SA" dirty="0">
                <a:cs typeface="Traditional Arabic" pitchFamily="2" charset="-78"/>
              </a:rPr>
              <a:t>بشمس الإسلام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715000" y="29718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2000" b="1" dirty="0">
                <a:cs typeface="Traditional Arabic" pitchFamily="2" charset="-78"/>
              </a:rPr>
              <a:t>الوصاية</a:t>
            </a:r>
            <a:endParaRPr lang="en-US" sz="2000" b="1" dirty="0">
              <a:cs typeface="Traditional Arabic" pitchFamily="2" charset="-78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800600" y="2362200"/>
            <a:ext cx="870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dirty="0">
                <a:cs typeface="Traditional Arabic" pitchFamily="2" charset="-78"/>
              </a:rPr>
              <a:t>سيادة الدنيا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572000" y="3724870"/>
            <a:ext cx="11208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dirty="0">
                <a:cs typeface="Traditional Arabic" pitchFamily="2" charset="-78"/>
              </a:rPr>
              <a:t>إرشاد الناس إلى</a:t>
            </a:r>
          </a:p>
          <a:p>
            <a:pPr algn="r"/>
            <a:r>
              <a:rPr lang="ar-SA" dirty="0">
                <a:cs typeface="Traditional Arabic" pitchFamily="2" charset="-78"/>
              </a:rPr>
              <a:t>نظم الإسلام</a:t>
            </a:r>
          </a:p>
          <a:p>
            <a:pPr algn="r"/>
            <a:r>
              <a:rPr lang="ar-SA" dirty="0">
                <a:cs typeface="Traditional Arabic" pitchFamily="2" charset="-78"/>
              </a:rPr>
              <a:t>الصالحة وتعليمه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886200" y="29718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sz="2000" b="1" dirty="0">
                <a:cs typeface="Traditional Arabic" pitchFamily="2" charset="-78"/>
              </a:rPr>
              <a:t>التضحية</a:t>
            </a:r>
            <a:endParaRPr lang="en-US" sz="2000" b="1" dirty="0">
              <a:cs typeface="Traditional Arabic" pitchFamily="2" charset="-78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200400" y="1981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cs typeface="Traditional Arabic" pitchFamily="2" charset="-78"/>
              </a:rPr>
              <a:t>أعظم مصادر القوة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3352800" y="2971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cs typeface="Traditional Arabic" pitchFamily="2" charset="-78"/>
              </a:rPr>
              <a:t>النسبة إلى الله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352800" y="3886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b="1" dirty="0">
                <a:solidFill>
                  <a:srgbClr val="0000FF"/>
                </a:solidFill>
                <a:cs typeface="Traditional Arabic" pitchFamily="2" charset="-78"/>
              </a:rPr>
              <a:t>مهمة المسلم</a:t>
            </a:r>
            <a:endParaRPr lang="en-US" b="1" dirty="0">
              <a:solidFill>
                <a:srgbClr val="0000FF"/>
              </a:solidFill>
              <a:cs typeface="Traditional Arabic" pitchFamily="2" charset="-78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514600" y="3124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b="1" dirty="0">
                <a:cs typeface="Traditional Arabic" pitchFamily="2" charset="-78"/>
              </a:rPr>
              <a:t>المهمة الفريدة</a:t>
            </a:r>
            <a:endParaRPr lang="en-US" b="1" dirty="0">
              <a:cs typeface="Traditional Arabic" pitchFamily="2" charset="-78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590800" y="48006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b="1" dirty="0">
                <a:cs typeface="Traditional Arabic" pitchFamily="2" charset="-78"/>
              </a:rPr>
              <a:t>المهمة الإجتماعية</a:t>
            </a:r>
            <a:endParaRPr lang="en-US" b="1" dirty="0">
              <a:cs typeface="Traditional Arabic" pitchFamily="2" charset="-78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667000" y="39624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b="1" dirty="0">
                <a:cs typeface="Traditional Arabic" pitchFamily="2" charset="-78"/>
              </a:rPr>
              <a:t>العقيدة</a:t>
            </a:r>
            <a:endParaRPr lang="en-US" b="1" dirty="0">
              <a:cs typeface="Traditional Arabic" pitchFamily="2" charset="-78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295400" y="24384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cs typeface="Traditional Arabic" pitchFamily="2" charset="-78"/>
              </a:rPr>
              <a:t>الركوع والسجود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04800" y="20574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cs typeface="Traditional Arabic" pitchFamily="2" charset="-78"/>
              </a:rPr>
              <a:t>لب العبادة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52400" y="22860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cs typeface="Traditional Arabic" pitchFamily="2" charset="-78"/>
              </a:rPr>
              <a:t>عمود الإسلام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04800" y="26670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cs typeface="Traditional Arabic" pitchFamily="2" charset="-78"/>
              </a:rPr>
              <a:t>أظهر مظاهر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600200" y="30480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cs typeface="Traditional Arabic" pitchFamily="2" charset="-78"/>
              </a:rPr>
              <a:t>عبادةالله وحدة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1752600" y="38100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cs typeface="Traditional Arabic" pitchFamily="2" charset="-78"/>
              </a:rPr>
              <a:t>فعل الخير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918447" y="487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b="1" dirty="0">
                <a:cs typeface="Traditional Arabic" pitchFamily="2" charset="-78"/>
              </a:rPr>
              <a:t>الجهاد فى سبيل الله</a:t>
            </a:r>
            <a:endParaRPr lang="en-US" b="1" dirty="0">
              <a:cs typeface="Traditional Arabic" pitchFamily="2" charset="-78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533400" y="43434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solidFill>
                  <a:srgbClr val="0000FF"/>
                </a:solidFill>
                <a:cs typeface="Traditional Arabic" pitchFamily="2" charset="-78"/>
              </a:rPr>
              <a:t>سبيل نشر الدعوة</a:t>
            </a:r>
            <a:endParaRPr lang="en-US" dirty="0">
              <a:solidFill>
                <a:srgbClr val="0000FF"/>
              </a:solidFill>
              <a:cs typeface="Traditional Arabic" pitchFamily="2" charset="-78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381000" y="48768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dirty="0">
                <a:solidFill>
                  <a:srgbClr val="0000FF"/>
                </a:solidFill>
                <a:cs typeface="Traditional Arabic" pitchFamily="2" charset="-78"/>
              </a:rPr>
              <a:t>فضلا عن الإحتفاظ بمقدسات الإسلام</a:t>
            </a:r>
            <a:endParaRPr lang="en-US" dirty="0">
              <a:solidFill>
                <a:srgbClr val="0000FF"/>
              </a:solidFill>
              <a:cs typeface="Traditional Arabic" pitchFamily="2" charset="-78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546847" y="5410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solidFill>
                  <a:srgbClr val="0000FF"/>
                </a:solidFill>
                <a:cs typeface="Traditional Arabic" pitchFamily="2" charset="-78"/>
              </a:rPr>
              <a:t>فريضة الله لم يعذر</a:t>
            </a:r>
            <a:endParaRPr lang="en-US" dirty="0">
              <a:solidFill>
                <a:srgbClr val="0000FF"/>
              </a:solidFill>
              <a:cs typeface="Traditional Arabic" pitchFamily="2" charset="-78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0" y="4876800"/>
            <a:ext cx="47064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b="1" dirty="0">
                <a:solidFill>
                  <a:srgbClr val="0000FF"/>
                </a:solidFill>
                <a:cs typeface="Traditional Arabic" pitchFamily="2" charset="-78"/>
              </a:rPr>
              <a:t>تحتاج</a:t>
            </a:r>
            <a:endParaRPr lang="en-US" b="1" dirty="0">
              <a:solidFill>
                <a:srgbClr val="0000FF"/>
              </a:solidFill>
              <a:cs typeface="Traditional Arabic" pitchFamily="2" charset="-78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391400" y="989012"/>
            <a:ext cx="91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91400" y="1295400"/>
            <a:ext cx="2743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91400" y="1676400"/>
            <a:ext cx="91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7353300" y="11049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7315200" y="14478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382000" y="1219200"/>
            <a:ext cx="91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382000" y="3200400"/>
            <a:ext cx="91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8191500" y="1485900"/>
            <a:ext cx="762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8153400" y="2667000"/>
            <a:ext cx="838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391400" y="2511424"/>
            <a:ext cx="91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437120" y="3276600"/>
            <a:ext cx="1828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467600" y="4191000"/>
            <a:ext cx="91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" idx="1"/>
          </p:cNvCxnSpPr>
          <p:nvPr/>
        </p:nvCxnSpPr>
        <p:spPr>
          <a:xfrm rot="16200000" flipH="1">
            <a:off x="7173620" y="2808578"/>
            <a:ext cx="733456" cy="145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</p:cNvCxnSpPr>
          <p:nvPr/>
        </p:nvCxnSpPr>
        <p:spPr>
          <a:xfrm rot="10800000" flipV="1">
            <a:off x="7543801" y="3248054"/>
            <a:ext cx="69297" cy="942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6537960" y="2509836"/>
            <a:ext cx="91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324600" y="3275012"/>
            <a:ext cx="2743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461760" y="4189412"/>
            <a:ext cx="91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6113724" y="2806990"/>
            <a:ext cx="733456" cy="145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 flipH="1" flipV="1">
            <a:off x="6407702" y="3246466"/>
            <a:ext cx="69297" cy="942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562600" y="2514600"/>
            <a:ext cx="91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38800" y="4194176"/>
            <a:ext cx="914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5344820" y="2811754"/>
            <a:ext cx="733456" cy="145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 flipV="1">
            <a:off x="5715001" y="3251230"/>
            <a:ext cx="69297" cy="942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 flipH="1">
            <a:off x="4572000" y="2514600"/>
            <a:ext cx="221698" cy="1681164"/>
            <a:chOff x="5562600" y="4567236"/>
            <a:chExt cx="221698" cy="1681164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5562600" y="4567236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638800" y="62468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5344820" y="4864390"/>
              <a:ext cx="733456" cy="14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0800000" flipV="1">
              <a:off x="5715001" y="5303866"/>
              <a:ext cx="69297" cy="942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3962400" y="2286000"/>
            <a:ext cx="304800" cy="762794"/>
            <a:chOff x="3962400" y="2286000"/>
            <a:chExt cx="304800" cy="762794"/>
          </a:xfrm>
        </p:grpSpPr>
        <p:cxnSp>
          <p:nvCxnSpPr>
            <p:cNvPr id="92" name="Straight Arrow Connector 91"/>
            <p:cNvCxnSpPr>
              <a:endCxn id="23" idx="3"/>
            </p:cNvCxnSpPr>
            <p:nvPr/>
          </p:nvCxnSpPr>
          <p:spPr>
            <a:xfrm rot="10800000">
              <a:off x="3962400" y="2286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3885406" y="2667000"/>
              <a:ext cx="76279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Straight Arrow Connector 99"/>
          <p:cNvCxnSpPr/>
          <p:nvPr/>
        </p:nvCxnSpPr>
        <p:spPr>
          <a:xfrm rot="5400000">
            <a:off x="3544094" y="2856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3544094" y="3771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/>
          <p:nvPr/>
        </p:nvGrpSpPr>
        <p:grpSpPr>
          <a:xfrm>
            <a:off x="3207302" y="3424236"/>
            <a:ext cx="221698" cy="1681164"/>
            <a:chOff x="3207302" y="3424236"/>
            <a:chExt cx="221698" cy="1681164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3207302" y="3424236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283502" y="51038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2989522" y="3721390"/>
              <a:ext cx="733456" cy="14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3359703" y="4160866"/>
              <a:ext cx="69297" cy="942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Straight Arrow Connector 107"/>
          <p:cNvCxnSpPr/>
          <p:nvPr/>
        </p:nvCxnSpPr>
        <p:spPr>
          <a:xfrm rot="5400000" flipH="1" flipV="1">
            <a:off x="2894806" y="3885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>
            <a:off x="2865120" y="4602480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1143000" y="2284412"/>
            <a:ext cx="274320" cy="688976"/>
            <a:chOff x="1143000" y="2284412"/>
            <a:chExt cx="274320" cy="688976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1143000" y="22844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143000" y="2590800"/>
              <a:ext cx="27432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143000" y="29718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1104900" y="2400300"/>
              <a:ext cx="30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1066800" y="2743200"/>
              <a:ext cx="3810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2499360" y="2616170"/>
            <a:ext cx="274320" cy="1500218"/>
            <a:chOff x="2499360" y="2616170"/>
            <a:chExt cx="274320" cy="150021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2514599" y="261617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499360" y="41148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2296819" y="2913324"/>
              <a:ext cx="733456" cy="14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endCxn id="34" idx="3"/>
            </p:cNvCxnSpPr>
            <p:nvPr/>
          </p:nvCxnSpPr>
          <p:spPr>
            <a:xfrm rot="5400000">
              <a:off x="2282549" y="3661051"/>
              <a:ext cx="762000" cy="145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590800" y="3352800"/>
              <a:ext cx="1828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rot="10800000">
            <a:off x="2375647" y="51054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1750807" y="4533900"/>
            <a:ext cx="167640" cy="1030288"/>
            <a:chOff x="1750807" y="4533900"/>
            <a:chExt cx="167640" cy="1030288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1750807" y="45704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50807" y="55626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endCxn id="40" idx="1"/>
            </p:cNvCxnSpPr>
            <p:nvPr/>
          </p:nvCxnSpPr>
          <p:spPr>
            <a:xfrm>
              <a:off x="1766047" y="5103812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endCxn id="40" idx="1"/>
            </p:cNvCxnSpPr>
            <p:nvPr/>
          </p:nvCxnSpPr>
          <p:spPr>
            <a:xfrm>
              <a:off x="1842247" y="4533900"/>
              <a:ext cx="76200" cy="571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43" idx="3"/>
              <a:endCxn id="40" idx="1"/>
            </p:cNvCxnSpPr>
            <p:nvPr/>
          </p:nvCxnSpPr>
          <p:spPr>
            <a:xfrm flipV="1">
              <a:off x="1842247" y="5105400"/>
              <a:ext cx="762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 flipH="1">
            <a:off x="470647" y="4495800"/>
            <a:ext cx="167640" cy="1030288"/>
            <a:chOff x="4023360" y="4686300"/>
            <a:chExt cx="167640" cy="1030288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4023360" y="47228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023360" y="57150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4038600" y="5256212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4114800" y="4686300"/>
              <a:ext cx="76200" cy="571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4114800" y="5257800"/>
              <a:ext cx="762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500"/>
                            </p:stCondLst>
                            <p:childTnLst>
                              <p:par>
                                <p:cTn id="2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500"/>
                            </p:stCondLst>
                            <p:childTnLst>
                              <p:par>
                                <p:cTn id="3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4" grpId="0" animBg="1"/>
      <p:bldP spid="5" grpId="0"/>
      <p:bldP spid="6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Slogan Perjuangan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371600"/>
            <a:ext cx="7543800" cy="4724400"/>
          </a:xfrm>
        </p:spPr>
        <p:txBody>
          <a:bodyPr/>
          <a:lstStyle/>
          <a:p>
            <a:pPr algn="justLow" rtl="1"/>
            <a:r>
              <a:rPr lang="ar-SA" sz="4800"/>
              <a:t> الله غايتنا</a:t>
            </a:r>
          </a:p>
          <a:p>
            <a:pPr algn="justLow" rtl="1"/>
            <a:r>
              <a:rPr lang="ar-SA" sz="4800"/>
              <a:t> الرسول زعيمنا</a:t>
            </a:r>
          </a:p>
          <a:p>
            <a:pPr algn="justLow" rtl="1"/>
            <a:r>
              <a:rPr lang="ar-SA" sz="4800"/>
              <a:t> القرآن دستورنا</a:t>
            </a:r>
          </a:p>
          <a:p>
            <a:pPr algn="justLow" rtl="1"/>
            <a:r>
              <a:rPr lang="ar-SA" sz="4800"/>
              <a:t> الجهاد سبيلنا</a:t>
            </a:r>
          </a:p>
          <a:p>
            <a:pPr algn="justLow" rtl="1"/>
            <a:r>
              <a:rPr lang="ar-SA" sz="4800"/>
              <a:t> الموت في سبيل الله أسمى أمانينا</a:t>
            </a:r>
            <a:endParaRPr lang="en-US" sz="48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7 Langkah Opersional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/>
              <a:t>Pembentukan individu mu’min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Membangun rumah tangga yang Islami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Pembentukan bangsa yang Muslim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Pembentukan pemerintahan Islam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Bergabungnya negeri-negeri Islam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Mengembalikan kejayaan imperium Islam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Mendeklarasikan da’wah kepada seluruh alam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/>
          <p:cNvSpPr/>
          <p:nvPr/>
        </p:nvSpPr>
        <p:spPr>
          <a:xfrm>
            <a:off x="8458200" y="1447800"/>
            <a:ext cx="5334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44753" y="1524000"/>
            <a:ext cx="47064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b="1" dirty="0">
                <a:solidFill>
                  <a:srgbClr val="0000FF"/>
                </a:solidFill>
                <a:cs typeface="Traditional Arabic" pitchFamily="2" charset="-78"/>
              </a:rPr>
              <a:t>تحتاج</a:t>
            </a:r>
            <a:endParaRPr lang="en-US" b="1" dirty="0">
              <a:solidFill>
                <a:srgbClr val="0000FF"/>
              </a:solidFill>
              <a:cs typeface="Traditional Arabic" pitchFamily="2" charset="-7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62800" y="1219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b="1" dirty="0">
                <a:solidFill>
                  <a:srgbClr val="0000FF"/>
                </a:solidFill>
                <a:cs typeface="Traditional Arabic" pitchFamily="2" charset="-78"/>
              </a:rPr>
              <a:t>نفوسا مؤمنة</a:t>
            </a:r>
            <a:endParaRPr lang="en-US" b="1" dirty="0">
              <a:solidFill>
                <a:srgbClr val="0000FF"/>
              </a:solidFill>
              <a:cs typeface="Traditional Arabic" pitchFamily="2" charset="-78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239000" y="1524000"/>
            <a:ext cx="94129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b="1" dirty="0">
                <a:solidFill>
                  <a:srgbClr val="0000FF"/>
                </a:solidFill>
                <a:cs typeface="Traditional Arabic" pitchFamily="2" charset="-78"/>
              </a:rPr>
              <a:t>قلوبا سليمة</a:t>
            </a:r>
            <a:endParaRPr lang="en-US" b="1" dirty="0">
              <a:solidFill>
                <a:srgbClr val="0000FF"/>
              </a:solidFill>
              <a:cs typeface="Traditional Arabic" pitchFamily="2" charset="-78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498976" y="1905000"/>
            <a:ext cx="80682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b="1" dirty="0">
                <a:solidFill>
                  <a:srgbClr val="0000FF"/>
                </a:solidFill>
                <a:cs typeface="Traditional Arabic" pitchFamily="2" charset="-78"/>
              </a:rPr>
              <a:t>التضحية</a:t>
            </a:r>
            <a:endParaRPr lang="en-US" b="1" dirty="0">
              <a:solidFill>
                <a:srgbClr val="0000FF"/>
              </a:solidFill>
              <a:cs typeface="Traditional Arabic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172200" y="1524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2000" b="1" dirty="0">
                <a:cs typeface="Traditional Arabic" pitchFamily="2" charset="-78"/>
              </a:rPr>
              <a:t>قوة نفسية</a:t>
            </a:r>
            <a:br>
              <a:rPr lang="ar-SA" sz="2000" b="1" dirty="0">
                <a:cs typeface="Traditional Arabic" pitchFamily="2" charset="-78"/>
              </a:rPr>
            </a:br>
            <a:r>
              <a:rPr lang="ar-SA" sz="2000" b="1" dirty="0">
                <a:cs typeface="Traditional Arabic" pitchFamily="2" charset="-78"/>
              </a:rPr>
              <a:t>عظيمة</a:t>
            </a:r>
            <a:endParaRPr lang="en-US" sz="2000" b="1" dirty="0">
              <a:cs typeface="Traditional Arabic" pitchFamily="2" charset="-78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953000" y="8382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cs typeface="Traditional Arabic" pitchFamily="2" charset="-78"/>
              </a:rPr>
              <a:t>إرادة قوية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105400" y="11430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cs typeface="Traditional Arabic" pitchFamily="2" charset="-78"/>
              </a:rPr>
              <a:t>وفاء ثابت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876800" y="1447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cs typeface="Traditional Arabic" pitchFamily="2" charset="-78"/>
              </a:rPr>
              <a:t>تضحية عزيزة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29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SA" dirty="0">
                <a:cs typeface="Traditional Arabic" pitchFamily="2" charset="-78"/>
              </a:rPr>
              <a:t>معرفة بالمبدأ وإيمان به وتقدير له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3962400" y="14478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b="1" dirty="0">
                <a:cs typeface="Traditional Arabic" pitchFamily="2" charset="-78"/>
              </a:rPr>
              <a:t>المنهاج واضح</a:t>
            </a:r>
            <a:endParaRPr lang="en-US" b="1" dirty="0">
              <a:cs typeface="Traditional Arabic" pitchFamily="2" charset="-78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667000" y="1524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2000" b="1" dirty="0">
                <a:latin typeface="AGA Arabesque Desktop" pitchFamily="2" charset="2"/>
                <a:cs typeface="Traditional Arabic" pitchFamily="2" charset="-78"/>
              </a:rPr>
              <a:t>الإسلام</a:t>
            </a:r>
            <a:endParaRPr lang="en-US" sz="2000" b="1" dirty="0">
              <a:latin typeface="AGA Arabesque Desktop" pitchFamily="2" charset="2"/>
              <a:cs typeface="Traditional Arabic" pitchFamily="2" charset="-78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447800" y="4572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dirty="0">
                <a:cs typeface="Traditional Arabic" pitchFamily="2" charset="-78"/>
              </a:rPr>
              <a:t>احذروا الإنحراف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600200" y="9144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dirty="0">
                <a:cs typeface="Traditional Arabic" pitchFamily="2" charset="-78"/>
              </a:rPr>
              <a:t>أصلحوا القانون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219200" y="12192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dirty="0">
                <a:cs typeface="Traditional Arabic" pitchFamily="2" charset="-78"/>
              </a:rPr>
              <a:t>أصلحوا مظهر الإجتماع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600200" y="16764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dirty="0">
                <a:cs typeface="Traditional Arabic" pitchFamily="2" charset="-78"/>
              </a:rPr>
              <a:t>حاربوا الإباحية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752600" y="2057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dirty="0">
                <a:cs typeface="Traditional Arabic" pitchFamily="2" charset="-78"/>
              </a:rPr>
              <a:t>نظموا التعليم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1219200" y="2362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>
                <a:cs typeface="Traditional Arabic" pitchFamily="2" charset="-78"/>
              </a:rPr>
              <a:t>انتفعوا بإخاء إخوانكم</a:t>
            </a:r>
            <a:endParaRPr lang="en-US">
              <a:cs typeface="Traditional Arabic" pitchFamily="2" charset="-78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8229600" y="1370012"/>
            <a:ext cx="274320" cy="688976"/>
            <a:chOff x="7848600" y="2970212"/>
            <a:chExt cx="274320" cy="68897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7848600" y="29702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848600" y="3276600"/>
              <a:ext cx="27432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848600" y="36576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7810500" y="3086100"/>
              <a:ext cx="30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7772400" y="3429000"/>
              <a:ext cx="3810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flipH="1">
            <a:off x="7117080" y="1371600"/>
            <a:ext cx="274320" cy="688976"/>
            <a:chOff x="7010400" y="4341812"/>
            <a:chExt cx="274320" cy="68897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7010400" y="43418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010400" y="4648200"/>
              <a:ext cx="27432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010400" y="50292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6972300" y="4457700"/>
              <a:ext cx="30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6934200" y="4800600"/>
              <a:ext cx="3810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248400" y="939770"/>
            <a:ext cx="228600" cy="1347818"/>
            <a:chOff x="5867400" y="2539970"/>
            <a:chExt cx="228600" cy="134781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867400" y="253997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913120" y="3305146"/>
              <a:ext cx="1828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943600" y="38862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5649620" y="2837124"/>
              <a:ext cx="733456" cy="14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5749650" y="3546751"/>
              <a:ext cx="609600" cy="69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867400" y="28956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5791200" y="3048000"/>
              <a:ext cx="4572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flipH="1">
            <a:off x="5029200" y="914400"/>
            <a:ext cx="228600" cy="1347818"/>
            <a:chOff x="5486399" y="4521170"/>
            <a:chExt cx="228600" cy="134781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5486399" y="452117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532119" y="5286346"/>
              <a:ext cx="1828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562599" y="58674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5268619" y="4818324"/>
              <a:ext cx="733456" cy="14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368649" y="5527951"/>
              <a:ext cx="609600" cy="69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486399" y="48768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5410199" y="5029200"/>
              <a:ext cx="4572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>
            <a:off x="3733800" y="1674812"/>
            <a:ext cx="2743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2727960" y="684212"/>
            <a:ext cx="320040" cy="1906588"/>
            <a:chOff x="2346960" y="2284412"/>
            <a:chExt cx="320040" cy="190658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346960" y="22844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362200" y="26654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362200" y="30480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362200" y="34274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362200" y="38084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62200" y="41894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2057400" y="2667000"/>
              <a:ext cx="990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2095500" y="3619500"/>
              <a:ext cx="914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2247900" y="2857500"/>
              <a:ext cx="609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2438400" y="3048000"/>
              <a:ext cx="228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2286000" y="3429000"/>
              <a:ext cx="533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438400" y="3276600"/>
              <a:ext cx="2286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"/>
          <p:cNvSpPr>
            <a:spLocks noChangeArrowheads="1"/>
          </p:cNvSpPr>
          <p:nvPr/>
        </p:nvSpPr>
        <p:spPr bwMode="auto">
          <a:xfrm>
            <a:off x="381000" y="1524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2000" b="1" dirty="0" smtClean="0">
                <a:latin typeface="AGA Arabesque Desktop" pitchFamily="2" charset="2"/>
                <a:cs typeface="Traditional Arabic" pitchFamily="2" charset="-78"/>
              </a:rPr>
              <a:t>تطبيق</a:t>
            </a:r>
            <a:endParaRPr lang="en-US" sz="2000" b="1" dirty="0">
              <a:latin typeface="AGA Arabesque Desktop" pitchFamily="2" charset="2"/>
              <a:cs typeface="Traditional Arabic" pitchFamily="2" charset="-78"/>
            </a:endParaRPr>
          </a:p>
        </p:txBody>
      </p:sp>
      <p:grpSp>
        <p:nvGrpSpPr>
          <p:cNvPr id="95" name="Group 94"/>
          <p:cNvGrpSpPr/>
          <p:nvPr/>
        </p:nvGrpSpPr>
        <p:grpSpPr>
          <a:xfrm flipH="1">
            <a:off x="975360" y="685800"/>
            <a:ext cx="320040" cy="1906588"/>
            <a:chOff x="2346960" y="2284412"/>
            <a:chExt cx="320040" cy="1906588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346960" y="22844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362200" y="26654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362200" y="30480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362200" y="34274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362200" y="38084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362200" y="4189412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6200000" flipH="1">
              <a:off x="2057400" y="2667000"/>
              <a:ext cx="990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2095500" y="3619500"/>
              <a:ext cx="914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2247900" y="2857500"/>
              <a:ext cx="609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2438400" y="3048000"/>
              <a:ext cx="228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2286000" y="3429000"/>
              <a:ext cx="533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2438400" y="3276600"/>
              <a:ext cx="2286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"/>
          <p:cNvSpPr>
            <a:spLocks noChangeArrowheads="1"/>
          </p:cNvSpPr>
          <p:nvPr/>
        </p:nvSpPr>
        <p:spPr bwMode="auto">
          <a:xfrm>
            <a:off x="8534400" y="4126468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2000" b="1" dirty="0" smtClean="0">
                <a:latin typeface="AGA Arabesque Desktop" pitchFamily="2" charset="2"/>
                <a:cs typeface="Traditional Arabic" pitchFamily="2" charset="-78"/>
              </a:rPr>
              <a:t>تطبيق</a:t>
            </a:r>
            <a:endParaRPr lang="en-US" sz="2000" b="1" dirty="0">
              <a:latin typeface="AGA Arabesque Desktop" pitchFamily="2" charset="2"/>
              <a:cs typeface="Traditional Arabic" pitchFamily="2" charset="-78"/>
            </a:endParaRPr>
          </a:p>
        </p:txBody>
      </p:sp>
      <p:sp>
        <p:nvSpPr>
          <p:cNvPr id="109" name="Rectangle 9"/>
          <p:cNvSpPr>
            <a:spLocks noChangeArrowheads="1"/>
          </p:cNvSpPr>
          <p:nvPr/>
        </p:nvSpPr>
        <p:spPr bwMode="auto">
          <a:xfrm>
            <a:off x="7391400" y="4126468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ar-SA" sz="2000" b="1" dirty="0" smtClean="0">
                <a:latin typeface="AGA Arabesque Desktop" pitchFamily="2" charset="2"/>
                <a:cs typeface="Traditional Arabic" pitchFamily="2" charset="-78"/>
              </a:rPr>
              <a:t>عقيدة الإسلامية</a:t>
            </a:r>
            <a:endParaRPr lang="en-US" sz="2000" b="1" dirty="0">
              <a:latin typeface="AGA Arabesque Desktop" pitchFamily="2" charset="2"/>
              <a:cs typeface="Traditional Arabic" pitchFamily="2" charset="-78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943600" y="3364468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cs typeface="Traditional Arabic" pitchFamily="2" charset="-78"/>
              </a:rPr>
              <a:t>الاستعمار الإسلامي 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148753" y="473606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 smtClean="0">
                <a:cs typeface="Traditional Arabic" pitchFamily="2" charset="-78"/>
              </a:rPr>
              <a:t>الأخوة الإسلامية 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455635" y="3897868"/>
            <a:ext cx="1497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cs typeface="Traditional Arabic" pitchFamily="2" charset="-78"/>
              </a:rPr>
              <a:t>مفعمة بالأمل فياضة باليقين في النجاح 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362200" y="3376136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 smtClean="0">
                <a:cs typeface="Traditional Arabic" pitchFamily="2" charset="-78"/>
              </a:rPr>
              <a:t>نظرة اجتماعية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514600" y="4659868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 smtClean="0">
                <a:cs typeface="Traditional Arabic" pitchFamily="2" charset="-78"/>
              </a:rPr>
              <a:t>نظرة تاريخية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029200" y="4050268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cs typeface="Traditional Arabic" pitchFamily="2" charset="-78"/>
              </a:rPr>
              <a:t>طريق طويلة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143000" y="4061936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cs typeface="Traditional Arabic" pitchFamily="2" charset="-78"/>
              </a:rPr>
              <a:t>قصة أمة تتكون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69396" y="304800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b="1" dirty="0" smtClean="0">
                <a:latin typeface="Arial" pitchFamily="34" charset="0"/>
                <a:cs typeface="Traditional Arabic" pitchFamily="2" charset="-78"/>
              </a:rPr>
              <a:t>ضعف</a:t>
            </a:r>
            <a:endParaRPr lang="en-US" b="1" dirty="0" smtClean="0">
              <a:latin typeface="Arial" pitchFamily="34" charset="0"/>
              <a:cs typeface="Traditional Arabic" pitchFamily="2" charset="-78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69396" y="350520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 smtClean="0">
                <a:cs typeface="Traditional Arabic" pitchFamily="2" charset="-78"/>
              </a:rPr>
              <a:t>زعامة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28600" y="4038600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 smtClean="0">
                <a:cs typeface="Traditional Arabic" pitchFamily="2" charset="-78"/>
              </a:rPr>
              <a:t>صراع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47222" y="4495800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 smtClean="0">
                <a:cs typeface="Traditional Arabic" pitchFamily="2" charset="-78"/>
              </a:rPr>
              <a:t>إيمان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69396" y="495300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 smtClean="0">
                <a:cs typeface="Traditional Arabic" pitchFamily="2" charset="-78"/>
              </a:rPr>
              <a:t>انتصار</a:t>
            </a:r>
            <a:endParaRPr lang="en-US" dirty="0">
              <a:cs typeface="Traditional Arabic" pitchFamily="2" charset="-78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8305800" y="4267200"/>
            <a:ext cx="2743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7315200" y="3505200"/>
            <a:ext cx="221699" cy="1347818"/>
            <a:chOff x="7010400" y="3505200"/>
            <a:chExt cx="221699" cy="1347818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7010400" y="35052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086600" y="485143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6792620" y="3802354"/>
              <a:ext cx="733456" cy="14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6892650" y="4511981"/>
              <a:ext cx="609600" cy="69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 flipH="1">
            <a:off x="5867400" y="3505200"/>
            <a:ext cx="221699" cy="1347818"/>
            <a:chOff x="7010400" y="3505200"/>
            <a:chExt cx="221699" cy="1347818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7010400" y="35052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086600" y="485143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6792620" y="3802354"/>
              <a:ext cx="733456" cy="14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6892650" y="4511981"/>
              <a:ext cx="609600" cy="69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Straight Connector 137"/>
          <p:cNvCxnSpPr/>
          <p:nvPr/>
        </p:nvCxnSpPr>
        <p:spPr>
          <a:xfrm>
            <a:off x="4800600" y="4191000"/>
            <a:ext cx="2743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/>
          <p:cNvGrpSpPr/>
          <p:nvPr/>
        </p:nvGrpSpPr>
        <p:grpSpPr>
          <a:xfrm>
            <a:off x="3429000" y="3505200"/>
            <a:ext cx="221699" cy="1347818"/>
            <a:chOff x="7010400" y="3505200"/>
            <a:chExt cx="221699" cy="1347818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7010400" y="35052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7086600" y="485143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6200000" flipH="1">
              <a:off x="6792620" y="3802354"/>
              <a:ext cx="733456" cy="14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6892650" y="4511981"/>
              <a:ext cx="609600" cy="69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 flipH="1">
            <a:off x="2216701" y="3505200"/>
            <a:ext cx="221699" cy="1347818"/>
            <a:chOff x="7010400" y="3505200"/>
            <a:chExt cx="221699" cy="1347818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7010400" y="35052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086600" y="485143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6200000" flipH="1">
              <a:off x="6792620" y="3802354"/>
              <a:ext cx="733456" cy="145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6892650" y="4511981"/>
              <a:ext cx="609600" cy="69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838200" y="3200400"/>
            <a:ext cx="320040" cy="1906588"/>
            <a:chOff x="838200" y="3200400"/>
            <a:chExt cx="320040" cy="1906588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838200" y="32004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53440" y="35814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53440" y="47244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53440" y="5105400"/>
              <a:ext cx="914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48640" y="3582988"/>
              <a:ext cx="990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586740" y="4535488"/>
              <a:ext cx="914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6200000" flipH="1">
              <a:off x="739140" y="3773488"/>
              <a:ext cx="609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777240" y="4344988"/>
              <a:ext cx="533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838200" y="4191000"/>
              <a:ext cx="3200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94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8" grpId="0"/>
      <p:bldP spid="119" grpId="0"/>
      <p:bldP spid="120" grpId="0"/>
      <p:bldP spid="121" grpId="0"/>
      <p:bldP spid="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0"/>
            <a:ext cx="7543800" cy="609600"/>
          </a:xfrm>
          <a:noFill/>
        </p:spPr>
        <p:txBody>
          <a:bodyPr/>
          <a:lstStyle/>
          <a:p>
            <a:pPr algn="r"/>
            <a:r>
              <a:rPr lang="ar-SA" sz="9600" dirty="0" smtClean="0"/>
              <a:t>إِلَى الْغَايَةِ</a:t>
            </a:r>
            <a:endParaRPr lang="en-US" sz="96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14525" y="838200"/>
            <a:ext cx="21739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8000" dirty="0" smtClean="0">
                <a:cs typeface="Traditional Arabic" pitchFamily="2" charset="-78"/>
              </a:rPr>
              <a:t>اَلْفَاسِدَةُ</a:t>
            </a:r>
            <a:endParaRPr lang="en-US" sz="8000" dirty="0">
              <a:cs typeface="Traditional Arabic" pitchFamily="2" charset="-78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95375" y="4403725"/>
            <a:ext cx="26933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8000" dirty="0" smtClean="0">
                <a:cs typeface="Traditional Arabic" pitchFamily="2" charset="-78"/>
              </a:rPr>
              <a:t>اَلصَّحِيْحَةُ</a:t>
            </a:r>
            <a:endParaRPr lang="en-US" sz="8000" dirty="0">
              <a:cs typeface="Traditional Arabic" pitchFamily="2" charset="-78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flipH="1">
            <a:off x="4343400" y="1066800"/>
            <a:ext cx="762000" cy="1752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flipH="1" flipV="1">
            <a:off x="4343400" y="3810000"/>
            <a:ext cx="762000" cy="1752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cs typeface="Traditional Arabic" pitchFamily="2" charset="-78"/>
            </a:endParaRP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2667000" cy="6477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endParaRPr lang="en-US" sz="3600" kern="10" dirty="0">
              <a:latin typeface="Arial Black"/>
              <a:cs typeface="Traditional Arabic" pitchFamily="2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7" grpId="0"/>
      <p:bldP spid="8198" grpId="0" animBg="1"/>
      <p:bldP spid="8199" grpId="0" animBg="1"/>
      <p:bldP spid="82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Kepada Apa Kita Menyeru Manusia?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838200"/>
            <a:ext cx="7543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Kepada SUATU TUJUAN</a:t>
            </a:r>
          </a:p>
          <a:p>
            <a:pPr>
              <a:lnSpc>
                <a:spcPct val="90000"/>
              </a:lnSpc>
            </a:pPr>
            <a:r>
              <a:rPr lang="en-US"/>
              <a:t>Tujuan hidup manusia ada 2:</a:t>
            </a:r>
          </a:p>
          <a:p>
            <a:pPr lvl="1">
              <a:lnSpc>
                <a:spcPct val="90000"/>
              </a:lnSpc>
            </a:pPr>
            <a:r>
              <a:rPr lang="en-US"/>
              <a:t>Tujuan yang merusak</a:t>
            </a:r>
          </a:p>
          <a:p>
            <a:pPr lvl="1">
              <a:lnSpc>
                <a:spcPct val="90000"/>
              </a:lnSpc>
            </a:pPr>
            <a:r>
              <a:rPr lang="en-US"/>
              <a:t>Tujuan yang benar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</a:rPr>
              <a:t>“Al-Qur’an telah menjelaskan tujuan hidup manusia dan sikap yang semestinya mereka ambil dalam menentukan tujuannya”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</a:rPr>
              <a:t>“Allah SWT telah membersihkan kaum Mu’minin dari tujuan-tujuan yang buruk itu dan mencanangkan untuk mereka sebuah tujuan yang lebih mulia lagi luhur”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ique glass design template">
  <a:themeElements>
    <a:clrScheme name="Antique glass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Antique glass design templat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tique 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ique 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ique 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ique 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ique 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tique 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ique 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ique 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ique 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ique 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ique 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tique 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Antique glass</Template>
  <TotalTime>763</TotalTime>
  <Words>2270</Words>
  <Application>Microsoft Office PowerPoint</Application>
  <PresentationFormat>On-screen Show (4:3)</PresentationFormat>
  <Paragraphs>352</Paragraphs>
  <Slides>61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Antique glass design template</vt:lpstr>
      <vt:lpstr>Office Theme</vt:lpstr>
      <vt:lpstr>1_Office Theme</vt:lpstr>
      <vt:lpstr>Photo Editor Photo</vt:lpstr>
      <vt:lpstr>إِلَى أَيِّ شَيْءٍ نَدْعُو النَّاسَ؟</vt:lpstr>
      <vt:lpstr>إلى أي شيء ندعو الناس؟</vt:lpstr>
      <vt:lpstr>Pengantar</vt:lpstr>
      <vt:lpstr>Pengantar</vt:lpstr>
      <vt:lpstr>Pengantar</vt:lpstr>
      <vt:lpstr>إلى أي شيء ندعو الناس؟</vt:lpstr>
      <vt:lpstr>PowerPoint Presentation</vt:lpstr>
      <vt:lpstr>إِلَى الْغَايَةِ</vt:lpstr>
      <vt:lpstr>Kepada Apa Kita Menyeru Manusia?</vt:lpstr>
      <vt:lpstr>الغاية الفاسدة</vt:lpstr>
      <vt:lpstr>Tujuan Yang Merusak</vt:lpstr>
      <vt:lpstr>ٍSurat Muhammad: 12</vt:lpstr>
      <vt:lpstr>Surat Ali Imron: 14</vt:lpstr>
      <vt:lpstr>Surat Al-Baqarah: 204-205</vt:lpstr>
      <vt:lpstr>الغاية الصحيحة</vt:lpstr>
      <vt:lpstr>Tujuan yang Baik</vt:lpstr>
      <vt:lpstr>Surat Al-Hajj: 77-78</vt:lpstr>
      <vt:lpstr>الغاية الصحيحة</vt:lpstr>
      <vt:lpstr>PowerPoint Presentation</vt:lpstr>
      <vt:lpstr>PowerPoint Presentation</vt:lpstr>
      <vt:lpstr>Mandat Allah</vt:lpstr>
      <vt:lpstr>PowerPoint Presentation</vt:lpstr>
      <vt:lpstr>PENGORBANAN</vt:lpstr>
      <vt:lpstr>PowerPoint Presentation</vt:lpstr>
      <vt:lpstr>TUGAS MUSLIM</vt:lpstr>
      <vt:lpstr>PowerPoint Presentation</vt:lpstr>
      <vt:lpstr>TUGAS INDIVIDU</vt:lpstr>
      <vt:lpstr>PowerPoint Presentation</vt:lpstr>
      <vt:lpstr>TUGAS SOSIAL</vt:lpstr>
      <vt:lpstr>PowerPoint Presentation</vt:lpstr>
      <vt:lpstr>KEPERLUAN JIHAD</vt:lpstr>
      <vt:lpstr>     </vt:lpstr>
      <vt:lpstr>KEKUATAN JIWA YANG DAHSYAT</vt:lpstr>
      <vt:lpstr>مِنْ أَيْنَ نَبْدَأُ؟</vt:lpstr>
      <vt:lpstr>Kekuatan Jiwa</vt:lpstr>
      <vt:lpstr>4 Ciri Kekuatan Jiwa</vt:lpstr>
      <vt:lpstr>4 Ciri Kekuatan Jiwa</vt:lpstr>
      <vt:lpstr>4 Ciri Kekuatan Jiwa</vt:lpstr>
      <vt:lpstr>4 Ciri Kekuatan Jiwa</vt:lpstr>
      <vt:lpstr>4 Ciri Kekuatan Jiwa</vt:lpstr>
      <vt:lpstr>Di Atas Pilar Dasar dan Kekuatan Spiritual</vt:lpstr>
      <vt:lpstr>Ilusi Saja</vt:lpstr>
      <vt:lpstr>Sunnatullah </vt:lpstr>
      <vt:lpstr>Dikeroyok </vt:lpstr>
      <vt:lpstr>PowerPoint Presentation</vt:lpstr>
      <vt:lpstr>Sebab Kelemahan</vt:lpstr>
      <vt:lpstr>PowerPoint Presentation</vt:lpstr>
      <vt:lpstr>MINHAJ YANG JELAS</vt:lpstr>
      <vt:lpstr>PowerPoint Presentation</vt:lpstr>
      <vt:lpstr>TUGAS YANG HARUS DITUNAIKAN</vt:lpstr>
      <vt:lpstr>APLIKASI</vt:lpstr>
      <vt:lpstr>Buah AQIDAH ISLAM: 2 HAL</vt:lpstr>
      <vt:lpstr>Mencapai TUJUAN</vt:lpstr>
      <vt:lpstr>Adakah Jalan Lain?</vt:lpstr>
      <vt:lpstr>Kisah Kebangunan Suatu UMMAT:  Kisah Nabi MUSA AS</vt:lpstr>
      <vt:lpstr>Analisis Historis Gerakan Pembaruan dan Kebangkitan</vt:lpstr>
      <vt:lpstr>Indikasi-indikasi Adanya Kebangkitan</vt:lpstr>
      <vt:lpstr>Siapakah Sekarang Pemimpi Itu?</vt:lpstr>
      <vt:lpstr>2 Jenis Pemuda</vt:lpstr>
      <vt:lpstr>Slogan Perjuangan</vt:lpstr>
      <vt:lpstr>7 Langkah Opersional</vt:lpstr>
    </vt:vector>
  </TitlesOfParts>
  <Company>PK Sejahtera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ملتــقى للمؤيـدين</dc:title>
  <dc:creator>Abdul Wahid Surhim</dc:creator>
  <cp:lastModifiedBy>Abdul Wahid Surhim</cp:lastModifiedBy>
  <cp:revision>76</cp:revision>
  <dcterms:created xsi:type="dcterms:W3CDTF">2006-03-10T14:48:01Z</dcterms:created>
  <dcterms:modified xsi:type="dcterms:W3CDTF">2012-06-09T03:23:30Z</dcterms:modified>
</cp:coreProperties>
</file>